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7" r:id="rId3"/>
    <p:sldId id="259" r:id="rId4"/>
    <p:sldId id="260" r:id="rId5"/>
    <p:sldId id="261" r:id="rId6"/>
    <p:sldId id="262" r:id="rId7"/>
    <p:sldId id="269" r:id="rId8"/>
    <p:sldId id="264" r:id="rId9"/>
    <p:sldId id="265" r:id="rId10"/>
    <p:sldId id="270" r:id="rId11"/>
    <p:sldId id="266" r:id="rId12"/>
    <p:sldId id="268" r:id="rId13"/>
    <p:sldId id="263"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1200" y="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CF125A-26F2-4188-A613-2792DF712F1C}" type="datetimeFigureOut">
              <a:rPr lang="nl-NL" smtClean="0"/>
              <a:t>14-3-2014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EBC676-8609-4FB7-A773-1653E1414A87}" type="slidenum">
              <a:rPr lang="nl-NL" smtClean="0"/>
              <a:t>‹nr.›</a:t>
            </a:fld>
            <a:endParaRPr lang="nl-NL"/>
          </a:p>
        </p:txBody>
      </p:sp>
    </p:spTree>
    <p:extLst>
      <p:ext uri="{BB962C8B-B14F-4D97-AF65-F5344CB8AC3E}">
        <p14:creationId xmlns:p14="http://schemas.microsoft.com/office/powerpoint/2010/main" val="352051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D2EBC676-8609-4FB7-A773-1653E1414A87}" type="slidenum">
              <a:rPr lang="nl-NL" smtClean="0"/>
              <a:t>6</a:t>
            </a:fld>
            <a:endParaRPr lang="nl-NL"/>
          </a:p>
        </p:txBody>
      </p:sp>
    </p:spTree>
    <p:extLst>
      <p:ext uri="{BB962C8B-B14F-4D97-AF65-F5344CB8AC3E}">
        <p14:creationId xmlns:p14="http://schemas.microsoft.com/office/powerpoint/2010/main" val="3629795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0B658409-929B-4A7E-917D-6CFE3728B76F}" type="datetimeFigureOut">
              <a:rPr lang="nl-NL" smtClean="0"/>
              <a:t>14-3-2014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1083413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B658409-929B-4A7E-917D-6CFE3728B76F}" type="datetimeFigureOut">
              <a:rPr lang="nl-NL" smtClean="0"/>
              <a:t>14-3-2014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3448951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B658409-929B-4A7E-917D-6CFE3728B76F}" type="datetimeFigureOut">
              <a:rPr lang="nl-NL" smtClean="0"/>
              <a:t>14-3-2014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662215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B658409-929B-4A7E-917D-6CFE3728B76F}" type="datetimeFigureOut">
              <a:rPr lang="nl-NL" smtClean="0"/>
              <a:t>14-3-2014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2989862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0B658409-929B-4A7E-917D-6CFE3728B76F}" type="datetimeFigureOut">
              <a:rPr lang="nl-NL" smtClean="0"/>
              <a:t>14-3-2014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1832277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B658409-929B-4A7E-917D-6CFE3728B76F}" type="datetimeFigureOut">
              <a:rPr lang="nl-NL" smtClean="0"/>
              <a:t>14-3-2014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1435220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B658409-929B-4A7E-917D-6CFE3728B76F}" type="datetimeFigureOut">
              <a:rPr lang="nl-NL" smtClean="0"/>
              <a:t>14-3-2014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3998370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B658409-929B-4A7E-917D-6CFE3728B76F}" type="datetimeFigureOut">
              <a:rPr lang="nl-NL" smtClean="0"/>
              <a:t>14-3-2014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201771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B658409-929B-4A7E-917D-6CFE3728B76F}" type="datetimeFigureOut">
              <a:rPr lang="nl-NL" smtClean="0"/>
              <a:t>14-3-2014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2535104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B658409-929B-4A7E-917D-6CFE3728B76F}" type="datetimeFigureOut">
              <a:rPr lang="nl-NL" smtClean="0"/>
              <a:t>14-3-2014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1678785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B658409-929B-4A7E-917D-6CFE3728B76F}" type="datetimeFigureOut">
              <a:rPr lang="nl-NL" smtClean="0"/>
              <a:t>14-3-2014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667DBDC-79F1-48C9-BA3D-DCD60DD61172}" type="slidenum">
              <a:rPr lang="nl-NL" smtClean="0"/>
              <a:t>‹nr.›</a:t>
            </a:fld>
            <a:endParaRPr lang="nl-NL"/>
          </a:p>
        </p:txBody>
      </p:sp>
    </p:spTree>
    <p:extLst>
      <p:ext uri="{BB962C8B-B14F-4D97-AF65-F5344CB8AC3E}">
        <p14:creationId xmlns:p14="http://schemas.microsoft.com/office/powerpoint/2010/main" val="368421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658409-929B-4A7E-917D-6CFE3728B76F}" type="datetimeFigureOut">
              <a:rPr lang="nl-NL" smtClean="0"/>
              <a:t>14-3-2014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67DBDC-79F1-48C9-BA3D-DCD60DD61172}" type="slidenum">
              <a:rPr lang="nl-NL" smtClean="0"/>
              <a:t>‹nr.›</a:t>
            </a:fld>
            <a:endParaRPr lang="nl-NL"/>
          </a:p>
        </p:txBody>
      </p:sp>
    </p:spTree>
    <p:extLst>
      <p:ext uri="{BB962C8B-B14F-4D97-AF65-F5344CB8AC3E}">
        <p14:creationId xmlns:p14="http://schemas.microsoft.com/office/powerpoint/2010/main" val="3717501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98783" y="160338"/>
            <a:ext cx="7772400" cy="1470025"/>
          </a:xfrm>
        </p:spPr>
        <p:txBody>
          <a:bodyPr/>
          <a:lstStyle/>
          <a:p>
            <a:r>
              <a:rPr lang="nl-NL" b="1" dirty="0" smtClean="0">
                <a:solidFill>
                  <a:srgbClr val="FF0000"/>
                </a:solidFill>
              </a:rPr>
              <a:t>Wat is een campagne?</a:t>
            </a:r>
            <a:endParaRPr lang="nl-NL" b="1" dirty="0">
              <a:solidFill>
                <a:srgbClr val="FF0000"/>
              </a:solidFill>
            </a:endParaRPr>
          </a:p>
        </p:txBody>
      </p:sp>
      <p:sp>
        <p:nvSpPr>
          <p:cNvPr id="3" name="Ondertitel 2"/>
          <p:cNvSpPr>
            <a:spLocks noGrp="1"/>
          </p:cNvSpPr>
          <p:nvPr>
            <p:ph type="subTitle" idx="1"/>
          </p:nvPr>
        </p:nvSpPr>
        <p:spPr>
          <a:xfrm>
            <a:off x="1008030" y="1772816"/>
            <a:ext cx="6400800" cy="3145904"/>
          </a:xfrm>
        </p:spPr>
        <p:txBody>
          <a:bodyPr>
            <a:normAutofit/>
          </a:bodyPr>
          <a:lstStyle/>
          <a:p>
            <a:r>
              <a:rPr lang="nl-NL" dirty="0" smtClean="0">
                <a:solidFill>
                  <a:schemeClr val="tx1"/>
                </a:solidFill>
              </a:rPr>
              <a:t>Kort gezegd; een campagne is het ondernemen van acties en eventueel producten uitdelen om een product, idee of persoon te promoten</a:t>
            </a:r>
            <a:endParaRPr lang="nl-NL" dirty="0">
              <a:solidFill>
                <a:schemeClr val="tx1"/>
              </a:solidFill>
            </a:endParaRPr>
          </a:p>
        </p:txBody>
      </p:sp>
      <p:pic>
        <p:nvPicPr>
          <p:cNvPr id="1026" name="Picture 2" descr="http://t0.gstatic.com/images?q=tbn:ANd9GcRQkrSxNXnJn35ANi96KPHXiduCRnffq1q3iSZzaoehoooKPgfe"/>
          <p:cNvPicPr>
            <a:picLocks noChangeAspect="1" noChangeArrowheads="1"/>
          </p:cNvPicPr>
          <p:nvPr/>
        </p:nvPicPr>
        <p:blipFill rotWithShape="1">
          <a:blip r:embed="rId2">
            <a:extLst>
              <a:ext uri="{28A0092B-C50C-407E-A947-70E740481C1C}">
                <a14:useLocalDpi xmlns:a14="http://schemas.microsoft.com/office/drawing/2010/main" val="0"/>
              </a:ext>
            </a:extLst>
          </a:blip>
          <a:srcRect b="17147"/>
          <a:stretch/>
        </p:blipFill>
        <p:spPr bwMode="auto">
          <a:xfrm>
            <a:off x="7452321" y="2244109"/>
            <a:ext cx="1551194" cy="190685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CEAAkGBxQSEhUTExQVFRUUFhgaFRgXFxUXFxcYFxQXFxcXFBUYHCggGBolHBUVITEhJSkrLi4uFx8zODMsNygtLisBCgoKDg0OGBAQGiwcHxwsLCwsLCwsLCwsLCwsLCwsLCwsLCwsLCwsLCwsLC4sLCwsLCwsLCwsLCwsLCwsLCssK//AABEIAKYBMAMBIgACEQEDEQH/xAAcAAACAwEBAQEAAAAAAAAAAAAEBQIDBgABBwj/xAA9EAABAwIEBAQEBQIFAwUAAAABAAIDBBEFEiExBkFRYRMicYEHMpGxFFKhwdFC8CNiguHxM3J0JCVTssL/xAAaAQADAQEBAQAAAAAAAAAAAAAAAQIDBQQG/8QAJREAAgICAQQDAAMBAAAAAAAAAAECEQMhMQQSE0FRYXFigaEi/9oADAMBAAIRAxEAPwD4q/cqClKNT6qNlQzlwUgFyAPQLL0lQuvUATjFyEfGy7mjqfsh6Zn2TGhi/wAUD8tv11+yhspIfUtNzPLb2V+n99VxfYWKpdLqFJYTEfMndO5IKffv/O6bRVIbzSYxvELojwrhBUtTqNEfHVMta4WbRSdHy7j6h8OqzgaStDv9Q8rvsD7rN2W++J9iICN7uHtZYFbxejGS2dZF4Zhz6iRsUYu5x9gOp7KiGMuIAFz069l+l/h58P4qSma54vUStBkd+XML5G9hdE5NLRJ+aa+mMUjozuw2PqqE74zia2uqWh2bLM8aCw0db9kpp3AO1VJ6ApIXJviNHljaWi4cbkpRZCB6PApgKLVNqYF8Kb0lkqham1K226mRrEYRoumHNCsGlwi4hosjRDKk3TCSEOFiLpXTVLRoSASmsNSOaaQ2zG4vhNi7T0WXkZY2X12toxK32XzTHaTw5Dcc1cWZTXsAhOX0RlLUeYaoUHkpUTbvCszHEV3OvzS6OE5yU2hZYW/XqEtBOZ3qgTKzFd/oo1kWoCIpm+YqmtPmQI8iia85XHKeR5e6FqKUscWnfl3Uq0lzzcW7fZGYlGTl6gfYKTRoVEKNkQ+I2uOapLU7IPApxMUQjqKkLiEDSLaWPnyujsHbdznnqbfYfoqq2HKA0C2wHqdynVHS5GAW/vuoLSOkcgzJrp+iLmFzZWQ0qQyqC52R8EDuw9r/AKrxgt69gmVBSOfqb5QLm2+nLsk2MDkMgGrhYcyUBTMkL+uvLVCO8R7i517ZjlB5C+i0mGUxZDJIBcsje4DqWtJCQGR4zrQ+RsY1EQsf+47rO2UnPLjdxuTqSuW0VSMmzR/DmgbPiNNHJ/0893crhrSQL9yAv1NX1rIoXyOc0NYxxJuNAG3/AGX5w+FODummfKNBGLXPUrYfEuodDRPYd3jL9Vi5f9UTe6PjGI1PiyPktYvc5x7kkm6GC5eLcZqhUZ6Zmg6fRZp7dVtKHCHeFA1wIzNJN+45rLYpD4chHdC4G0A2spsC8Gqm0IEXRNcdgUQHvZvdRixBzB5QFdUyOc3Ne9xr2SZaDqSqzAAdVoY6TNGSsThMtpB6r6MyHNT2BsTzUNUzRPRksRp9RZ2vqiMOpZ+twlOIUsuci/PTutBw5SVDWgscS78pFx9U6JbNPgtSfkkFj91mviDh9rPA9VqqCUv/AOowse36H0KlxPRCaBwG+VID46Rtrui6KAk6IaWMgWO7SURSz2stDI0WUtb5vmtb2Si41ITuKYSRja7P1SSsYWk9EXsDylO5QJfmeVbG/wApVFMNShsBtO9tRIxrG2bHbM4jVx6eminWx+a9tAhWYg2FtmNBcXXJ6J+6RskGccwD++qzNDPhl76aIF0epTA6C4VDWnU/X1umJohSU1ytDRQBlzpoNUqpm/qETLOZSYo9L/O7k1o5A9UmNE6NvjzZj8rT+p/4t9U+eND2VNBCI2tazYfqeqYQMSKB4aG5upyUr/6QnNNGLI5kN1LAxspqGi7Q217HLqfcKFPS1UrHvle5kWwbqM+u519dFq6jCtbg29P70XmIUh8NsYuRe553t1RYUZiCjETBa515m9vqtHgFTu3QgixHqg6+js32/Ve4NHY3RyPgwHE2D/hah0YvkPmjPVp5eo2SolfTfidR56aKYbxvyk/5Xg2/UBfNHBaw2jKXJsODeIfwcZLWklxN+h10VfF3FElY2zmgAdFn4q5oaBbZeuqwUuxXZHsVEK2kkLHtcAHEHQFXOZdHYWxrXhzhfXRa0FmlxvF3sa1rtXuaNOgtyWOrnXJJ35rRY88SFrx8o0SWWk0JU2lopgdFSOkdZoud1YaUjQ7ptwzo93duini1GW+YnfZOtWERO2MjkrydFbFHdV1ZsMo3UWaVSB6Meceq+vcO0RkhtzsvlOFNHiC6+xcJ1jImec2vzKOZAuDP4lgoa7zNsURQNDNrorjKYANmjfmBNnAJdhVa19lL0y1tGkw2NzzcpzPh4fG7SxAVOCBO3NsD3WkY6symz868SUeSokb7pTENbDnst7xtgUklSMgGt7k7AdSi8EwCOnGgzP5vO/sOQXnydRHGvs2xdPLK/hGewHh+Zx83kYR/V830WiPCsJADy59u9vt/KbhvNQfIudPqck3rR0YdLjitqxe3hunAt4TT63P6lRPDVP8A/E0elx9kxExVgmWfkn8s18UPhHxqTc+qeROaaduQkPAAIvobdQp4phTLB0brE2u3vbkqKChPyuPlJuQNyRyvyXaOHwChzm2BFzrYfuV5GXm4yfNrujnBrSQP7917Tbk/3okBSyjcR53WH5W/uU1pIWtFgNFAC9rcle1qCkGsmRUEtyEqYEVTuSGaGnlTalKzdPKm8E6ljHotZQdELX5oaFxci6g2b90gEeIa6IVjLaKisrxmsOqKpX5rApgEYzSePQTx88mZvq05v5Xxpx0X3egflNuVtuR5WXx7i7CvwtVLEPlvmj/7H6t+g09lcGRNexIVwK9KiVoZhUMiMhdqEqaVaJiNuStMVDmaQtuOyGbLm0cbWQDqgnUnVWQyjW9720KWmGxrhLrOa7rcaKWM1JfJ2Cq4fZmO+oK7ERaSyHpFxLoIDa9konccxTaomOUNGgS5zxdZxLkTwyme5wLRsV9BoHiRmSQA8isVRV3h6gJ9huIa367odlxRpIqFgYWNHl6LOCI08tr+UnT+FoYK+zflv6JfXztk8j2lpPyk/wAqWgNXw5X7LUVVWGtvz5BYTBaZ0eUjUELQPkLtSvPn6rxRpcm+HpvJK3wLcZdcgnclAseETiT7uA6IYM1C5dtq2dRJLSJ309UO4I0tFkK8KYsCuykFykFYHz2tjMYYT/xfmvamqYLNYb2Gp5G/deV8ri0DTbpyS+OMaXC7ZwCyNxJ9fp7I6njuLWQjCjaR+qAQYymFla1llJpU0iivIrIlYGq6NiTAtgCa0ZQ9PFoEypo0gDqVLOM8U8GHT+rROadn6oHGqFkvlkaHAjYpexmEwyXN5iea0IxJjG7i/qlGOYZFTRmUAgDRrQdC47BYw1hJuQD7LSrJcqPqVPxDGCLrL/FSsjlnhLNXCAB/a7iWg97X+qzrcUfysEBO8kkk3JNyTuT1KajWyZSsqXhVtPFmNrgdSUxwzBjNKI2+Yk/2VZFChEw0UjtmO+i2OLYM2gDC9gcXdPtdMp8RhayCaMAxPOWS9rtPK6NhRhhgk1r+G4+guhrciLHodCPUL6k/iJjfC2BYS17R+U/K4HmLJRjlHTyl7tPE0s5vPoTbfdMdGLonPhfmtpzVlZPmdmB3TX8DMBo1sg76FBRRDxA2SLICdevqix8Eqd+ZuqXyQ6rRO4ddYugdnHQ7pGQQ4tcLEHZQtMsIw+muVo8Pp2gj1SKkltZabDW9UmzSPBqaCBpF0PieG+J7HRH0EQABB0RMhXm6nOscfs2wYXke+CmmZZoHQK577C6gCqK52llx23J2zrJKKpAUkua5tqV5DurXxCwtuvGRkKm9CLJAqXKT9FXmUpAeZFwYvbr0KtiPn1Q249kB4BT1sYLRz0CofGu8cGhUymdcJhSQ2XKcZQOg1qsYh2OV8ZukAVExERNVcKJYQpYF8T0ypPulLUxp3pAO6NTqsp3sllTXiGMuO/IDcnss1iXEFQGF7Ijca+a+3UDmhJsA34iQt/AuuRma+NzBzuXgG3sSvlG/LVaaLGqmTVxjvmzXcL+wF1fFikbCXPY1zydSAArUmtEPZnafDpX/ACRvPtb7q6pwGaNuaRuUX5nVPZuLD/Tp6JfV1zpbFxPbsqTZNC1sQAW0+H7fDf4hF76eiyZYtZguPwxxBuXzcyVSY6NlxVHFUUrmktvyuRcHqF8cqmSQ3YT5XcgdD/um+KSwyucQ51zyDjZAR0I/qNz6ocrYJC+KdxOlzpYc9ExoGSscHtY7Q6o+ms3YAeib0JJYDe1ylY6Dvx3iAHLlsNRbdV4hTskYNLnn1CNp7DQ2NgrBC07adbdVdAZbw5IvlJsen7oaaIPN3tJPXmt7DSZTyNwpPo43CxaLlDiKzJUfCzpG5oXa/ldufRE0sb43+G9pDuhG/wDK0jMHy2e15bbomjHue1oks5zdnW1Xmz5Y4o2+T09PjlklrgHpBlaAVfdVvjIVjAuLkm5ytnZjFRVI8aENXH5QiybJTUz3dcckoqxsujkRRZol7TdEQSlu+ybQi4Qjnqq3RN6Iki47KLm6JUAL4IKrfCQisqk3umFGCjboD2/ZVTq2F9xboFCZd44IBdTa5RkaoXQAWxyJjKWNkRUEiAGcLkZEfqlsT0VE9S0AcH8kdSpUzVNaJqkA6sjIaCAPdI8Wx6KOJ7JMuYtNm/1drBamJhfYL5X8RMD/AA1VmBJZOMzSeRFg5t/XbsU4fAOVIzv4h1vZVF5K5q4hbUZWWQC5CYMbcgJfTnVOqKnuMx0HVKWhoFqmuYNwPulckjnaXRmIVAJs3Yc+qppIrlC+QfIdQQZW35ojNrcqTmm2nJU+Fvz7BIo51W0dSrIsTI0ARMGFkj5QB3TGHC2jUkBMDzBK7xZWxWN3bLYmnjpntEocbj5uV0kwCnijqGSF3y7e63WJU8U7MpcOxWkETJlEUcbxdhB9N16/Dg/c2dbRw/dZispJqZ2Zt7dRqPeyZ0VfI5oLzYnYdu6yzZljjbNMOF5JUi2CJ7SQ9wfY6EC1h/KLjI3UI5g71UwQuFlyPJK2dzHBQj2oseLqhwtqNvsvQ8tJB2OymDb3WRYtqZroBOqqlDhpoeqUzQFhs4eh5FaQYmWUp5K5reSDY6xBTJ+lj1TkJE6d1tFYw6kKpwA1Vsb9bqWUSsuLVPmvSUgPmsbtB6LxxupNboF4WrvnBBJFSUXKxDvjQSDuKlHMoSOsqPEQFjWKp7o2KdZ8PREU9kUBpqSbUJ/TOFgsZST6p9Q1eyhoDX4fOBpdZb4uWNLCeYnsD2Mb7/YI9lVaxWQ+JWLeI6KAH5PO/s5ws0fS5904rYS4MUvSFEBF1tHJA/w5o3RvsDlcLGzhcHuCtjIpiOqMkrHZMgOiAup5kqHZEtTOhs0dSgGNuVc5+XZDBMMNQNdbdlq6GOlZGAA57tyed1iaYAnXnsm8FSWAC6XBaHMzmk2a23qUG/DnO2db6ojCMGq6kF8EEkgFwXCwbfpmcQCewVgikjcY5Glj2/M1wsQd9k+4KQI3BnjaUplRwVcdsk2nQrmym17pxhFFn87ycv8ASOvdRkyrHG2XjxOcqQVhs85b/jZT0A+5RLmg7gj0RIYFMALiZczyS7mdrFhWOPagHwnDY39dCpmb2IRbmAoWpgNlnZoFxvD2oaR5YbcuSqw2fWyPqIA8W+iTWwPIjcXH0/heVEIcwjtp2KopmmM2KOvdHDAzKNp33GvJCzts4juVOSF8eUua5uYXbcWuOo6rarRNpMYPGgXsQVFLNmFjuFc1yzZRaDZTzKAF1w0SA+exHQegVzgoQxmw9ArbLvnABzGuLBzCsv8A8KbAgBfU0wcCkcLRcsd8wNvVa+Qta0uP9Iv9FgTMXOLju4k/U3TQm6GhpuhKrMTxtY/oUO2reNj9V6a9/b6KqDQTFXlmjgR6/wAprRYuwbuASL8e47gEdwhpMp2Fu3JFE/hqKzisAER6u5E7Dv3STDcMqK2UshjknkOrsoJ35vds0ctSEudovqXGeIyYRR0uHUrjE+SITVUrdJHufs0O3aL372DRfe4iGzG4nwbX0gbJUUskbMzbu8rmjzD5iwnL7p58aj/7gz/xIPs5JeGuMaqllaRK+SNzgJYpCXskaTZwLXc7c1qvitQfisbp4GeQTxUzB/lDyRt2H2QIxGB8O1dbcUsEkuX5i0ANB6F7iG3sRpe6njnDNXRW/E08kQds4gFpPTO0kX7XX1H4gYZipeKPD6aaKhgaGs8Itb4ptq57rgkXNrep5rvh1g+KB76PEIJn0U8bmu8Utf4breVzTmJHP9EAfHxoFdQ0Mk7xHDG+WR2zWNLja9rkDYa7nRditKYZ5YTf/CkczXezXEC/e1k+4Y4pqaemlpKKMieoeHOmjBdNkDbZGgA25nNyzHnqgojW8DYlAwySUcwY3cjK8juWsJNu9krwqlnqXZKeN8rgL2YLkDqt1wpQY/DURzCOqLC9pkbI8Fr2E+YOa529r62uEs+IUTqHFqn8I98ObK7/AA3Fls7QXAEHYuBNu6ATNXxTh+Ix0WGU9JFUsDKYOnEJew+M5rCfELSDe5kNr7uWLo66oq5yHeJNO6zSLEvOQBvmAHIDUnpqtLx9j1VHT4S6OomYZaFrpC2R4L3ZIiXPIOp8x1PVFfCajc+lrfCcWVUr25X3s50Yyl7WOPMnPcjqPaW0lZcEzqHg+rbd01O9rRy8rifZpJsmdLA55yMaS7kB2RjPxdM4OIlbbe93NIH5twQjOGqgyVrXkAF2YkDQfLyC5eaXlmrtHUxJ4oSap/YBSYdLLcxxucBubWAPS55rqmjki0kY5pO19j6HYorE8Ske9wBLGNcQ1rTYAA7m25TLAagzh1NKS8OaSwnUtcNdCsVCDfauTXvyRj3tKhDExzg4tBIaLuI5DqUVJQTBniOjcGb3Ntutt014UIZ+ILhcNZr3sXXSqTEpX5sz3HPuL6W6Acgk4QjFN+xrJOU2o1SBabC3yuvExziN7DT3J0Rk1BLELyMc0dTt9RsixXSyMbHC1wa0WIZfU9Sf2TXBKWoJcyVrvDe0g5zextpZVHFGWlf6RPNKFt0vr2ZnLfS178u/ZXswepGoicW+17el7qeH1ZheXNaHOsWtvrY30IHM6Looq18heBN2dcgfTp2sphCL5t/hWTJJPVJfZlaxpD3Agggm4IsR6hP+Lx5KH/xh/wDhEcd0xtBK9uWR7CJO5bzNvVGYrg5nZRucckMdMDK/oLM0Hcr0rG0pRX0YPKm4Tf2ZVlHI0GQNJY0gF1vKL9SrCU4xDEmzMEUYywN0a3mbf1O780hcCw2Oo5FeWdXSPZjcmraoMjcpvN0LDIiA5ZlmKgGg9B9leGoSlB015fsjRe2uq+gOAUPYL6Kbae6mxgJ5oTiSsEUJa11nyaDsOZQJuhbWV13FjLFo0d0J7LKTwlriOhTnC4nEXDSQNyNbdyqcSZqHcj/f7q60TyhWxytdHpcKdgiKYDmga3pi9cmFVQ2NwdChDAQgGqGk0LZImm39Nvey3XHuFyYpSUuI0zTK6OLwqqNgu9jmX82Xci+b2LSvn9CTlLemqPwvGZ6ZxdTzPidzLTYH1B0KGXKPcjzhfhCpqpmjw3RxMcHTSyAsZGwG7iS4DWwNgtX8VMRFLjlPO0ZmwR0zwPzNaSbX7hZXiDi+vqW5J6mR8enlFmtNtswFrpJimJy1LxJPI6R4aGhzt8rdAPTdIwao+k/EmkrjMa6hmnmo6gNewwueRGSAC1zQTbUX5b25JLwvhOLVjz/j1EETATJNK6RrGAC/Mi5WcwLimsorimqJI2ndoN2H/SdOauxnjSuq25J6mR7Obb5WnTmG7+6BCuUkvdd2Y5jd175tT5r877r6fw5JLT4C6ooG3qZJy2pkY3NLGwEhobbVosW+mYnmvlbCm2B43U0bi6mmfETbNlOjrfmadCgZouHMOr66pa6Z9Q2ONwdNNM57WsaHXcSXWBJtoEV8YZQMWnH+SP8A+qQY1xNXVjclRUSPZ+S9mn1Dd/dSio56+cyTSOe428SR29gNBtqVMpKKtlwg5OkbjiXDDPBg99GNw9mY+rILAd9E1wzBXug8SEAiN2XKw+caA5rDlqgAXZI4y4lsLAyME3ytaAAB7AK6kqZIjmje5h6g2+vVcvLmU5b4OviwPHDVWaLAcSq/EYy8j2lwDmvBIy3s65O2l0XhzGDEyI7ZQXWtt8ovb3ukcnEVS8ZXSutztYX9SEZwcf8A1bP9X2Uxmm4rnfsmeJqMpNJa4RPGMNfHI4tBcxziWuaLixN7EjmEdw9TuhzVMoyta0hgOhc46aJUzFZYnvEcjmjO7TcfMeRVdVXyS6yPLugJ0HoOShyhGXcrs07MkoqLar5HHD77x1RPOIk++ZJAVOCoc0ENcQHCzrcx0KgHLKU7SXwbQx9rk/k0uNSSRNjbDdsRYNWX1PO5CnwtSyGXxZCQMpDcxN3XHIHoklJissQsx7gOmhHtdRdiEpfnMjsw2N9vRbeaPd3b/Dzvp59rhr99jfh9uszmgOka0+GD6m5A+iRVH4maa15XH8vmsPXkApwTOa7M1xB6jQqvGMZqHDL4rg0jUDS/qQlHJFquCpYpKTap38+g/jaHJBStzZrB4Lt7nS/63VmMYq+nFE5urTTAPYfleLM0P8rPundJC0FxIjvlB5dbIOoqnvDQ9xcGNytuflHQdtlr5ttohdPqKe6v/TRVGGsLPxFMbxH5mc4idwR0SyYZhYi4VeEzuYHBri0O0dY2uOhV5K8uSSbtHoxRlFU3a9CsRlp6hSE9j2RsjLqElPol3JmlGOpG6D0CNAXLl9Az5/0XwgAX6ar5/jdd40rnEaDRo6ALxchEyJ4DM9pfkcWkC9x9vTRe4pW5rHKGkfNl+U9wOX+y5cr9DQsfLY2IVkcnS69XJEhjZCWqu65cgsJo3WcO+ihM0BxHdcuQV6JiNrhYhK6qlyOIuuXIJycIFeF41cuQZFrSpB+q5cgBlheaaVsQIBdzPK26+1cC8NxTskbctDLZbW1Jvq7rsuXLx595FF8HtxNxxOS5FdSwxvew6lji0kc8pIv+iN4fom1E7InXAdm230aT+y5cueoryV9nRnN+Hu90V0tMHVDYjezpQy/OxflTI0zYa3wmueA14aHA+bzDr7rlycYqv7MpTl3NfxKsdw/wJnR3zcwedj177qqhpzJIxgNsxAuuXKZwXlr7NITfh7vdBWLU7YpXRsvZumvW2qEuvVyyyKptI1wybgmz0FSauXKDUmF5LCHCxXLkewF9IzK5zDqCLpeN1y5ax5IYZRbH1RThovFyh8jQK+pLTsiKaXMuXJtaE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6" descr="data:image/jpeg;base64,/9j/4AAQSkZJRgABAQAAAQABAAD/2wCEAAkGBxQSEhUTExQVFRUUFhgaFRgXFxUXFxcYFxQXFxcXFBUYHCggGBolHBUVITEhJSkrLi4uFx8zODMsNygtLisBCgoKDg0OGBAQGiwcHxwsLCwsLCwsLCwsLCwsLCwsLCwsLCwsLCwsLCwsLC4sLCwsLCwsLCwsLCwsLCwsLCssK//AABEIAKYBMAMBIgACEQEDEQH/xAAcAAACAwEBAQEAAAAAAAAAAAAEBQIDBgABBwj/xAA9EAABAwIEBAQEBQIFAwUAAAABAAIDBBEFEiExBkFRYRMicYEHMpGxFFKhwdFC8CNiguHxM3J0JCVTssL/xAAaAQADAQEBAQAAAAAAAAAAAAAAAQIDBQQG/8QAJREAAgICAQQDAAMBAAAAAAAAAAECEQMhMQQSE0FRYXFigaEi/9oADAMBAAIRAxEAPwD4q/cqClKNT6qNlQzlwUgFyAPQLL0lQuvUATjFyEfGy7mjqfsh6Zn2TGhi/wAUD8tv11+yhspIfUtNzPLb2V+n99VxfYWKpdLqFJYTEfMndO5IKffv/O6bRVIbzSYxvELojwrhBUtTqNEfHVMta4WbRSdHy7j6h8OqzgaStDv9Q8rvsD7rN2W++J9iICN7uHtZYFbxejGS2dZF4Zhz6iRsUYu5x9gOp7KiGMuIAFz069l+l/h58P4qSma54vUStBkd+XML5G9hdE5NLRJ+aa+mMUjozuw2PqqE74zia2uqWh2bLM8aCw0db9kpp3AO1VJ6ApIXJviNHljaWi4cbkpRZCB6PApgKLVNqYF8Kb0lkqham1K226mRrEYRoumHNCsGlwi4hosjRDKk3TCSEOFiLpXTVLRoSASmsNSOaaQ2zG4vhNi7T0WXkZY2X12toxK32XzTHaTw5Dcc1cWZTXsAhOX0RlLUeYaoUHkpUTbvCszHEV3OvzS6OE5yU2hZYW/XqEtBOZ3qgTKzFd/oo1kWoCIpm+YqmtPmQI8iia85XHKeR5e6FqKUscWnfl3Uq0lzzcW7fZGYlGTl6gfYKTRoVEKNkQ+I2uOapLU7IPApxMUQjqKkLiEDSLaWPnyujsHbdznnqbfYfoqq2HKA0C2wHqdynVHS5GAW/vuoLSOkcgzJrp+iLmFzZWQ0qQyqC52R8EDuw9r/AKrxgt69gmVBSOfqb5QLm2+nLsk2MDkMgGrhYcyUBTMkL+uvLVCO8R7i517ZjlB5C+i0mGUxZDJIBcsje4DqWtJCQGR4zrQ+RsY1EQsf+47rO2UnPLjdxuTqSuW0VSMmzR/DmgbPiNNHJ/0893crhrSQL9yAv1NX1rIoXyOc0NYxxJuNAG3/AGX5w+FODummfKNBGLXPUrYfEuodDRPYd3jL9Vi5f9UTe6PjGI1PiyPktYvc5x7kkm6GC5eLcZqhUZ6Zmg6fRZp7dVtKHCHeFA1wIzNJN+45rLYpD4chHdC4G0A2spsC8Gqm0IEXRNcdgUQHvZvdRixBzB5QFdUyOc3Ne9xr2SZaDqSqzAAdVoY6TNGSsThMtpB6r6MyHNT2BsTzUNUzRPRksRp9RZ2vqiMOpZ+twlOIUsuci/PTutBw5SVDWgscS78pFx9U6JbNPgtSfkkFj91mviDh9rPA9VqqCUv/AOowse36H0KlxPRCaBwG+VID46Rtrui6KAk6IaWMgWO7SURSz2stDI0WUtb5vmtb2Si41ITuKYSRja7P1SSsYWk9EXsDylO5QJfmeVbG/wApVFMNShsBtO9tRIxrG2bHbM4jVx6eminWx+a9tAhWYg2FtmNBcXXJ6J+6RskGccwD++qzNDPhl76aIF0epTA6C4VDWnU/X1umJohSU1ytDRQBlzpoNUqpm/qETLOZSYo9L/O7k1o5A9UmNE6NvjzZj8rT+p/4t9U+eND2VNBCI2tazYfqeqYQMSKB4aG5upyUr/6QnNNGLI5kN1LAxspqGi7Q217HLqfcKFPS1UrHvle5kWwbqM+u519dFq6jCtbg29P70XmIUh8NsYuRe553t1RYUZiCjETBa515m9vqtHgFTu3QgixHqg6+js32/Ve4NHY3RyPgwHE2D/hah0YvkPmjPVp5eo2SolfTfidR56aKYbxvyk/5Xg2/UBfNHBaw2jKXJsODeIfwcZLWklxN+h10VfF3FElY2zmgAdFn4q5oaBbZeuqwUuxXZHsVEK2kkLHtcAHEHQFXOZdHYWxrXhzhfXRa0FmlxvF3sa1rtXuaNOgtyWOrnXJJ35rRY88SFrx8o0SWWk0JU2lopgdFSOkdZoud1YaUjQ7ptwzo93duini1GW+YnfZOtWERO2MjkrydFbFHdV1ZsMo3UWaVSB6Meceq+vcO0RkhtzsvlOFNHiC6+xcJ1jImec2vzKOZAuDP4lgoa7zNsURQNDNrorjKYANmjfmBNnAJdhVa19lL0y1tGkw2NzzcpzPh4fG7SxAVOCBO3NsD3WkY6symz868SUeSokb7pTENbDnst7xtgUklSMgGt7k7AdSi8EwCOnGgzP5vO/sOQXnydRHGvs2xdPLK/hGewHh+Zx83kYR/V830WiPCsJADy59u9vt/KbhvNQfIudPqck3rR0YdLjitqxe3hunAt4TT63P6lRPDVP8A/E0elx9kxExVgmWfkn8s18UPhHxqTc+qeROaaduQkPAAIvobdQp4phTLB0brE2u3vbkqKChPyuPlJuQNyRyvyXaOHwChzm2BFzrYfuV5GXm4yfNrujnBrSQP7917Tbk/3okBSyjcR53WH5W/uU1pIWtFgNFAC9rcle1qCkGsmRUEtyEqYEVTuSGaGnlTalKzdPKm8E6ljHotZQdELX5oaFxci6g2b90gEeIa6IVjLaKisrxmsOqKpX5rApgEYzSePQTx88mZvq05v5Xxpx0X3egflNuVtuR5WXx7i7CvwtVLEPlvmj/7H6t+g09lcGRNexIVwK9KiVoZhUMiMhdqEqaVaJiNuStMVDmaQtuOyGbLm0cbWQDqgnUnVWQyjW9720KWmGxrhLrOa7rcaKWM1JfJ2Cq4fZmO+oK7ERaSyHpFxLoIDa9konccxTaomOUNGgS5zxdZxLkTwyme5wLRsV9BoHiRmSQA8isVRV3h6gJ9huIa367odlxRpIqFgYWNHl6LOCI08tr+UnT+FoYK+zflv6JfXztk8j2lpPyk/wAqWgNXw5X7LUVVWGtvz5BYTBaZ0eUjUELQPkLtSvPn6rxRpcm+HpvJK3wLcZdcgnclAseETiT7uA6IYM1C5dtq2dRJLSJ309UO4I0tFkK8KYsCuykFykFYHz2tjMYYT/xfmvamqYLNYb2Gp5G/deV8ri0DTbpyS+OMaXC7ZwCyNxJ9fp7I6njuLWQjCjaR+qAQYymFla1llJpU0iivIrIlYGq6NiTAtgCa0ZQ9PFoEypo0gDqVLOM8U8GHT+rROadn6oHGqFkvlkaHAjYpexmEwyXN5iea0IxJjG7i/qlGOYZFTRmUAgDRrQdC47BYw1hJuQD7LSrJcqPqVPxDGCLrL/FSsjlnhLNXCAB/a7iWg97X+qzrcUfysEBO8kkk3JNyTuT1KajWyZSsqXhVtPFmNrgdSUxwzBjNKI2+Yk/2VZFChEw0UjtmO+i2OLYM2gDC9gcXdPtdMp8RhayCaMAxPOWS9rtPK6NhRhhgk1r+G4+guhrciLHodCPUL6k/iJjfC2BYS17R+U/K4HmLJRjlHTyl7tPE0s5vPoTbfdMdGLonPhfmtpzVlZPmdmB3TX8DMBo1sg76FBRRDxA2SLICdevqix8Eqd+ZuqXyQ6rRO4ddYugdnHQ7pGQQ4tcLEHZQtMsIw+muVo8Pp2gj1SKkltZabDW9UmzSPBqaCBpF0PieG+J7HRH0EQABB0RMhXm6nOscfs2wYXke+CmmZZoHQK577C6gCqK52llx23J2zrJKKpAUkua5tqV5DurXxCwtuvGRkKm9CLJAqXKT9FXmUpAeZFwYvbr0KtiPn1Q249kB4BT1sYLRz0CofGu8cGhUymdcJhSQ2XKcZQOg1qsYh2OV8ZukAVExERNVcKJYQpYF8T0ypPulLUxp3pAO6NTqsp3sllTXiGMuO/IDcnss1iXEFQGF7Ijca+a+3UDmhJsA34iQt/AuuRma+NzBzuXgG3sSvlG/LVaaLGqmTVxjvmzXcL+wF1fFikbCXPY1zydSAArUmtEPZnafDpX/ACRvPtb7q6pwGaNuaRuUX5nVPZuLD/Tp6JfV1zpbFxPbsqTZNC1sQAW0+H7fDf4hF76eiyZYtZguPwxxBuXzcyVSY6NlxVHFUUrmktvyuRcHqF8cqmSQ3YT5XcgdD/um+KSwyucQ51zyDjZAR0I/qNz6ocrYJC+KdxOlzpYc9ExoGSscHtY7Q6o+ms3YAeib0JJYDe1ylY6Dvx3iAHLlsNRbdV4hTskYNLnn1CNp7DQ2NgrBC07adbdVdAZbw5IvlJsen7oaaIPN3tJPXmt7DSZTyNwpPo43CxaLlDiKzJUfCzpG5oXa/ldufRE0sb43+G9pDuhG/wDK0jMHy2e15bbomjHue1oks5zdnW1Xmz5Y4o2+T09PjlklrgHpBlaAVfdVvjIVjAuLkm5ytnZjFRVI8aENXH5QiybJTUz3dcckoqxsujkRRZol7TdEQSlu+ybQi4Qjnqq3RN6Iki47KLm6JUAL4IKrfCQisqk3umFGCjboD2/ZVTq2F9xboFCZd44IBdTa5RkaoXQAWxyJjKWNkRUEiAGcLkZEfqlsT0VE9S0AcH8kdSpUzVNaJqkA6sjIaCAPdI8Wx6KOJ7JMuYtNm/1drBamJhfYL5X8RMD/AA1VmBJZOMzSeRFg5t/XbsU4fAOVIzv4h1vZVF5K5q4hbUZWWQC5CYMbcgJfTnVOqKnuMx0HVKWhoFqmuYNwPulckjnaXRmIVAJs3Yc+qppIrlC+QfIdQQZW35ojNrcqTmm2nJU+Fvz7BIo51W0dSrIsTI0ARMGFkj5QB3TGHC2jUkBMDzBK7xZWxWN3bLYmnjpntEocbj5uV0kwCnijqGSF3y7e63WJU8U7MpcOxWkETJlEUcbxdhB9N16/Dg/c2dbRw/dZispJqZ2Zt7dRqPeyZ0VfI5oLzYnYdu6yzZljjbNMOF5JUi2CJ7SQ9wfY6EC1h/KLjI3UI5g71UwQuFlyPJK2dzHBQj2oseLqhwtqNvsvQ8tJB2OymDb3WRYtqZroBOqqlDhpoeqUzQFhs4eh5FaQYmWUp5K5reSDY6xBTJ+lj1TkJE6d1tFYw6kKpwA1Vsb9bqWUSsuLVPmvSUgPmsbtB6LxxupNboF4WrvnBBJFSUXKxDvjQSDuKlHMoSOsqPEQFjWKp7o2KdZ8PREU9kUBpqSbUJ/TOFgsZST6p9Q1eyhoDX4fOBpdZb4uWNLCeYnsD2Mb7/YI9lVaxWQ+JWLeI6KAH5PO/s5ws0fS5904rYS4MUvSFEBF1tHJA/w5o3RvsDlcLGzhcHuCtjIpiOqMkrHZMgOiAup5kqHZEtTOhs0dSgGNuVc5+XZDBMMNQNdbdlq6GOlZGAA57tyed1iaYAnXnsm8FSWAC6XBaHMzmk2a23qUG/DnO2db6ojCMGq6kF8EEkgFwXCwbfpmcQCewVgikjcY5Glj2/M1wsQd9k+4KQI3BnjaUplRwVcdsk2nQrmym17pxhFFn87ycv8ASOvdRkyrHG2XjxOcqQVhs85b/jZT0A+5RLmg7gj0RIYFMALiZczyS7mdrFhWOPagHwnDY39dCpmb2IRbmAoWpgNlnZoFxvD2oaR5YbcuSqw2fWyPqIA8W+iTWwPIjcXH0/heVEIcwjtp2KopmmM2KOvdHDAzKNp33GvJCzts4juVOSF8eUua5uYXbcWuOo6rarRNpMYPGgXsQVFLNmFjuFc1yzZRaDZTzKAF1w0SA+exHQegVzgoQxmw9ArbLvnABzGuLBzCsv8A8KbAgBfU0wcCkcLRcsd8wNvVa+Qta0uP9Iv9FgTMXOLju4k/U3TQm6GhpuhKrMTxtY/oUO2reNj9V6a9/b6KqDQTFXlmjgR6/wAprRYuwbuASL8e47gEdwhpMp2Fu3JFE/hqKzisAER6u5E7Dv3STDcMqK2UshjknkOrsoJ35vds0ctSEudovqXGeIyYRR0uHUrjE+SITVUrdJHufs0O3aL372DRfe4iGzG4nwbX0gbJUUskbMzbu8rmjzD5iwnL7p58aj/7gz/xIPs5JeGuMaqllaRK+SNzgJYpCXskaTZwLXc7c1qvitQfisbp4GeQTxUzB/lDyRt2H2QIxGB8O1dbcUsEkuX5i0ANB6F7iG3sRpe6njnDNXRW/E08kQds4gFpPTO0kX7XX1H4gYZipeKPD6aaKhgaGs8Itb4ptq57rgkXNrep5rvh1g+KB76PEIJn0U8bmu8Utf4breVzTmJHP9EAfHxoFdQ0Mk7xHDG+WR2zWNLja9rkDYa7nRditKYZ5YTf/CkczXezXEC/e1k+4Y4pqaemlpKKMieoeHOmjBdNkDbZGgA25nNyzHnqgojW8DYlAwySUcwY3cjK8juWsJNu9krwqlnqXZKeN8rgL2YLkDqt1wpQY/DURzCOqLC9pkbI8Fr2E+YOa529r62uEs+IUTqHFqn8I98ObK7/AA3Fls7QXAEHYuBNu6ATNXxTh+Ix0WGU9JFUsDKYOnEJew+M5rCfELSDe5kNr7uWLo66oq5yHeJNO6zSLEvOQBvmAHIDUnpqtLx9j1VHT4S6OomYZaFrpC2R4L3ZIiXPIOp8x1PVFfCajc+lrfCcWVUr25X3s50Yyl7WOPMnPcjqPaW0lZcEzqHg+rbd01O9rRy8rifZpJsmdLA55yMaS7kB2RjPxdM4OIlbbe93NIH5twQjOGqgyVrXkAF2YkDQfLyC5eaXlmrtHUxJ4oSap/YBSYdLLcxxucBubWAPS55rqmjki0kY5pO19j6HYorE8Ske9wBLGNcQ1rTYAA7m25TLAagzh1NKS8OaSwnUtcNdCsVCDfauTXvyRj3tKhDExzg4tBIaLuI5DqUVJQTBniOjcGb3Ntutt014UIZ+ILhcNZr3sXXSqTEpX5sz3HPuL6W6Acgk4QjFN+xrJOU2o1SBabC3yuvExziN7DT3J0Rk1BLELyMc0dTt9RsixXSyMbHC1wa0WIZfU9Sf2TXBKWoJcyVrvDe0g5zextpZVHFGWlf6RPNKFt0vr2ZnLfS178u/ZXswepGoicW+17el7qeH1ZheXNaHOsWtvrY30IHM6Looq18heBN2dcgfTp2sphCL5t/hWTJJPVJfZlaxpD3Agggm4IsR6hP+Lx5KH/xh/wDhEcd0xtBK9uWR7CJO5bzNvVGYrg5nZRucckMdMDK/oLM0Hcr0rG0pRX0YPKm4Tf2ZVlHI0GQNJY0gF1vKL9SrCU4xDEmzMEUYywN0a3mbf1O780hcCw2Oo5FeWdXSPZjcmraoMjcpvN0LDIiA5ZlmKgGg9B9leGoSlB015fsjRe2uq+gOAUPYL6Kbae6mxgJ5oTiSsEUJa11nyaDsOZQJuhbWV13FjLFo0d0J7LKTwlriOhTnC4nEXDSQNyNbdyqcSZqHcj/f7q60TyhWxytdHpcKdgiKYDmga3pi9cmFVQ2NwdChDAQgGqGk0LZImm39Nvey3XHuFyYpSUuI0zTK6OLwqqNgu9jmX82Xci+b2LSvn9CTlLemqPwvGZ6ZxdTzPidzLTYH1B0KGXKPcjzhfhCpqpmjw3RxMcHTSyAsZGwG7iS4DWwNgtX8VMRFLjlPO0ZmwR0zwPzNaSbX7hZXiDi+vqW5J6mR8enlFmtNtswFrpJimJy1LxJPI6R4aGhzt8rdAPTdIwao+k/EmkrjMa6hmnmo6gNewwueRGSAC1zQTbUX5b25JLwvhOLVjz/j1EETATJNK6RrGAC/Mi5WcwLimsorimqJI2ndoN2H/SdOauxnjSuq25J6mR7Obb5WnTmG7+6BCuUkvdd2Y5jd175tT5r877r6fw5JLT4C6ooG3qZJy2pkY3NLGwEhobbVosW+mYnmvlbCm2B43U0bi6mmfETbNlOjrfmadCgZouHMOr66pa6Z9Q2ONwdNNM57WsaHXcSXWBJtoEV8YZQMWnH+SP8A+qQY1xNXVjclRUSPZ+S9mn1Dd/dSio56+cyTSOe428SR29gNBtqVMpKKtlwg5OkbjiXDDPBg99GNw9mY+rILAd9E1wzBXug8SEAiN2XKw+caA5rDlqgAXZI4y4lsLAyME3ytaAAB7AK6kqZIjmje5h6g2+vVcvLmU5b4OviwPHDVWaLAcSq/EYy8j2lwDmvBIy3s65O2l0XhzGDEyI7ZQXWtt8ovb3ukcnEVS8ZXSutztYX9SEZwcf8A1bP9X2Uxmm4rnfsmeJqMpNJa4RPGMNfHI4tBcxziWuaLixN7EjmEdw9TuhzVMoyta0hgOhc46aJUzFZYnvEcjmjO7TcfMeRVdVXyS6yPLugJ0HoOShyhGXcrs07MkoqLar5HHD77x1RPOIk++ZJAVOCoc0ENcQHCzrcx0KgHLKU7SXwbQx9rk/k0uNSSRNjbDdsRYNWX1PO5CnwtSyGXxZCQMpDcxN3XHIHoklJissQsx7gOmhHtdRdiEpfnMjsw2N9vRbeaPd3b/Dzvp59rhr99jfh9uszmgOka0+GD6m5A+iRVH4maa15XH8vmsPXkApwTOa7M1xB6jQqvGMZqHDL4rg0jUDS/qQlHJFquCpYpKTap38+g/jaHJBStzZrB4Lt7nS/63VmMYq+nFE5urTTAPYfleLM0P8rPundJC0FxIjvlB5dbIOoqnvDQ9xcGNytuflHQdtlr5ttohdPqKe6v/TRVGGsLPxFMbxH5mc4idwR0SyYZhYi4VeEzuYHBri0O0dY2uOhV5K8uSSbtHoxRlFU3a9CsRlp6hSE9j2RsjLqElPol3JmlGOpG6D0CNAXLl9Az5/0XwgAX6ar5/jdd40rnEaDRo6ALxchEyJ4DM9pfkcWkC9x9vTRe4pW5rHKGkfNl+U9wOX+y5cr9DQsfLY2IVkcnS69XJEhjZCWqu65cgsJo3WcO+ihM0BxHdcuQV6JiNrhYhK6qlyOIuuXIJycIFeF41cuQZFrSpB+q5cgBlheaaVsQIBdzPK26+1cC8NxTskbctDLZbW1Jvq7rsuXLx595FF8HtxNxxOS5FdSwxvew6lji0kc8pIv+iN4fom1E7InXAdm230aT+y5cueoryV9nRnN+Hu90V0tMHVDYjezpQy/OxflTI0zYa3wmueA14aHA+bzDr7rlycYqv7MpTl3NfxKsdw/wJnR3zcwedj177qqhpzJIxgNsxAuuXKZwXlr7NITfh7vdBWLU7YpXRsvZumvW2qEuvVyyyKptI1wybgmz0FSauXKDUmF5LCHCxXLkewF9IzK5zDqCLpeN1y5ax5IYZRbH1RThovFyh8jQK+pLTsiKaXMuXJtaE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3" name="Picture 9" descr="http://img.youtube.com/vi/XOyPT5kk890/0.jpg"/>
          <p:cNvPicPr>
            <a:picLocks noChangeAspect="1" noChangeArrowheads="1"/>
          </p:cNvPicPr>
          <p:nvPr/>
        </p:nvPicPr>
        <p:blipFill rotWithShape="1">
          <a:blip r:embed="rId3">
            <a:extLst>
              <a:ext uri="{28A0092B-C50C-407E-A947-70E740481C1C}">
                <a14:useLocalDpi xmlns:a14="http://schemas.microsoft.com/office/drawing/2010/main" val="0"/>
              </a:ext>
            </a:extLst>
          </a:blip>
          <a:srcRect t="13416" b="14070"/>
          <a:stretch/>
        </p:blipFill>
        <p:spPr bwMode="auto">
          <a:xfrm>
            <a:off x="4067944" y="4249788"/>
            <a:ext cx="4935570" cy="2565718"/>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https://encrypted-tbn3.gstatic.com/images?q=tbn:ANd9GcTzwj80RyZvxQOxcyjaKHvDIe0TCrLnrqK3zYREaKUtuiyZcaX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150967"/>
            <a:ext cx="4067944" cy="2707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8598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836712"/>
            <a:ext cx="8229600" cy="5472608"/>
          </a:xfrm>
        </p:spPr>
        <p:txBody>
          <a:bodyPr>
            <a:normAutofit fontScale="62500" lnSpcReduction="20000"/>
          </a:bodyPr>
          <a:lstStyle/>
          <a:p>
            <a:r>
              <a:rPr lang="nl-NL" sz="3500" b="1" dirty="0" smtClean="0"/>
              <a:t>Bouwsteen 4: Infrastructuur</a:t>
            </a:r>
            <a:r>
              <a:rPr lang="nl-NL" sz="3500" dirty="0" smtClean="0"/>
              <a:t/>
            </a:r>
            <a:br>
              <a:rPr lang="nl-NL" sz="3500" dirty="0" smtClean="0"/>
            </a:br>
            <a:r>
              <a:rPr lang="nl-NL" sz="3500" i="1" dirty="0" smtClean="0"/>
              <a:t>Welke platform gebruik je?</a:t>
            </a:r>
            <a:r>
              <a:rPr lang="nl-NL" sz="3500" dirty="0" smtClean="0"/>
              <a:t/>
            </a:r>
            <a:br>
              <a:rPr lang="nl-NL" sz="3500" dirty="0" smtClean="0"/>
            </a:br>
            <a:r>
              <a:rPr lang="nl-NL" sz="3500" dirty="0" smtClean="0"/>
              <a:t>Bedenkt en beargumenteer dus wat je gaat maken en waarom. Een </a:t>
            </a:r>
            <a:r>
              <a:rPr lang="nl-NL" sz="3500" dirty="0" err="1" smtClean="0"/>
              <a:t>facebook</a:t>
            </a:r>
            <a:r>
              <a:rPr lang="nl-NL" sz="3500" dirty="0" smtClean="0"/>
              <a:t> pagina, een site of iets anders misschien?</a:t>
            </a:r>
            <a:r>
              <a:rPr lang="nl-NL" sz="3500" b="1" dirty="0" smtClean="0"/>
              <a:t> </a:t>
            </a:r>
          </a:p>
          <a:p>
            <a:r>
              <a:rPr lang="nl-NL" sz="3500" b="1" dirty="0" smtClean="0"/>
              <a:t>Bouwsteen 5: Promotie</a:t>
            </a:r>
            <a:r>
              <a:rPr lang="nl-NL" sz="3500" dirty="0" smtClean="0"/>
              <a:t/>
            </a:r>
            <a:br>
              <a:rPr lang="nl-NL" sz="3500" dirty="0" smtClean="0"/>
            </a:br>
            <a:r>
              <a:rPr lang="nl-NL" sz="3500" i="1" dirty="0" smtClean="0"/>
              <a:t>Hoe genereer je aandacht? Op welke manier communiceer je?</a:t>
            </a:r>
            <a:r>
              <a:rPr lang="nl-NL" sz="3500" dirty="0" smtClean="0"/>
              <a:t/>
            </a:r>
            <a:br>
              <a:rPr lang="nl-NL" sz="3500" dirty="0" smtClean="0"/>
            </a:br>
            <a:r>
              <a:rPr lang="nl-NL" sz="3500" dirty="0" smtClean="0"/>
              <a:t>begin simpel, start bij vrienden, familie en collega’s. Communiceer met iedereen die op je site komt met een reactie als dat je iedere andere persoon zou aanspreken. GEEN persoonlijke verhalen onderling op de site of onderonsjes. Dat geeft verwarring en je verliest dan het interesse van het publiek op je onderwerp.</a:t>
            </a:r>
          </a:p>
          <a:p>
            <a:r>
              <a:rPr lang="nl-NL" sz="3500" b="1" dirty="0" smtClean="0"/>
              <a:t>Bouwsteen 6: Community</a:t>
            </a:r>
            <a:br>
              <a:rPr lang="nl-NL" sz="3500" b="1" dirty="0" smtClean="0"/>
            </a:br>
            <a:r>
              <a:rPr lang="nl-NL" sz="3500" i="1" dirty="0" smtClean="0"/>
              <a:t>Welke taak spreekt je aan?</a:t>
            </a:r>
            <a:r>
              <a:rPr lang="nl-NL" sz="3500" dirty="0" smtClean="0"/>
              <a:t/>
            </a:r>
            <a:br>
              <a:rPr lang="nl-NL" sz="3500" dirty="0" smtClean="0"/>
            </a:br>
            <a:r>
              <a:rPr lang="nl-NL" sz="3500" dirty="0" smtClean="0"/>
              <a:t>Om alles op rolletjes te laten lopen, moet er een taak verdeling zijn. </a:t>
            </a:r>
            <a:br>
              <a:rPr lang="nl-NL" sz="3500" dirty="0" smtClean="0"/>
            </a:br>
            <a:r>
              <a:rPr lang="nl-NL" sz="3500" dirty="0" smtClean="0"/>
              <a:t>Wie is directeur (wie kan de leraar aanspreken voor de voortgang van het project?), wie doen het onderhoud aan de site, wie zijn de ontwerpers? En ga zo maar verder.</a:t>
            </a:r>
          </a:p>
          <a:p>
            <a:pPr marL="0" indent="0">
              <a:buNone/>
            </a:pPr>
            <a:endParaRPr lang="nl-NL" dirty="0" smtClean="0"/>
          </a:p>
          <a:p>
            <a:endParaRPr lang="nl-NL" dirty="0"/>
          </a:p>
        </p:txBody>
      </p:sp>
    </p:spTree>
    <p:extLst>
      <p:ext uri="{BB962C8B-B14F-4D97-AF65-F5344CB8AC3E}">
        <p14:creationId xmlns:p14="http://schemas.microsoft.com/office/powerpoint/2010/main" val="1643164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2700000" scaled="1"/>
          <a:tileRect/>
        </a:grad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95536" y="1268760"/>
            <a:ext cx="8229600" cy="5112568"/>
          </a:xfrm>
        </p:spPr>
        <p:txBody>
          <a:bodyPr>
            <a:normAutofit/>
          </a:bodyPr>
          <a:lstStyle/>
          <a:p>
            <a:r>
              <a:rPr lang="nl-NL" sz="2800" b="1" dirty="0" smtClean="0"/>
              <a:t>Bouwsteen 7: Doel</a:t>
            </a:r>
            <a:r>
              <a:rPr lang="nl-NL" sz="2800" dirty="0" smtClean="0"/>
              <a:t/>
            </a:r>
            <a:br>
              <a:rPr lang="nl-NL" sz="2800" dirty="0" smtClean="0"/>
            </a:br>
            <a:r>
              <a:rPr lang="nl-NL" sz="2800" i="1" dirty="0" smtClean="0"/>
              <a:t>Wat is je doel? </a:t>
            </a:r>
            <a:r>
              <a:rPr lang="nl-NL" sz="2800" dirty="0" smtClean="0"/>
              <a:t/>
            </a:r>
            <a:br>
              <a:rPr lang="nl-NL" sz="2800" dirty="0" smtClean="0"/>
            </a:br>
            <a:r>
              <a:rPr lang="nl-NL" sz="2800" dirty="0" smtClean="0"/>
              <a:t>Je laat het publiek weten wat je doel is. </a:t>
            </a:r>
            <a:br>
              <a:rPr lang="nl-NL" sz="2800" dirty="0" smtClean="0"/>
            </a:br>
            <a:r>
              <a:rPr lang="nl-NL" sz="2800" dirty="0" smtClean="0"/>
              <a:t>Laat ook weten of je het hebt gehaald, onderweg is of een flop was.</a:t>
            </a:r>
          </a:p>
          <a:p>
            <a:r>
              <a:rPr lang="nl-NL" sz="2800" b="1" dirty="0" smtClean="0"/>
              <a:t>Bouwsteen 8: uren</a:t>
            </a:r>
            <a:r>
              <a:rPr lang="nl-NL" sz="2800" dirty="0" smtClean="0"/>
              <a:t/>
            </a:r>
            <a:br>
              <a:rPr lang="nl-NL" sz="2800" dirty="0" smtClean="0"/>
            </a:br>
            <a:r>
              <a:rPr lang="nl-NL" sz="2800" i="1" dirty="0"/>
              <a:t>W</a:t>
            </a:r>
            <a:r>
              <a:rPr lang="nl-NL" sz="2800" i="1" dirty="0" smtClean="0"/>
              <a:t>erkt iedereen?</a:t>
            </a:r>
            <a:br>
              <a:rPr lang="nl-NL" sz="2800" i="1" dirty="0" smtClean="0"/>
            </a:br>
            <a:r>
              <a:rPr lang="nl-NL" sz="2800" i="1" dirty="0" smtClean="0"/>
              <a:t>Doet iedereen wat hij/zij moet doen? Doet iedereen evenveel bijdragen aan de campagne?</a:t>
            </a:r>
            <a:br>
              <a:rPr lang="nl-NL" sz="2800" i="1" dirty="0" smtClean="0"/>
            </a:br>
            <a:r>
              <a:rPr lang="nl-NL" sz="2800" i="1" dirty="0" smtClean="0"/>
              <a:t>Hou dus een </a:t>
            </a:r>
            <a:r>
              <a:rPr lang="nl-NL" sz="2800" i="1" u="sng" dirty="0" smtClean="0">
                <a:solidFill>
                  <a:srgbClr val="FF0000"/>
                </a:solidFill>
              </a:rPr>
              <a:t>logboek</a:t>
            </a:r>
            <a:r>
              <a:rPr lang="nl-NL" sz="2800" i="1" dirty="0" smtClean="0"/>
              <a:t> bij!!</a:t>
            </a:r>
            <a:endParaRPr lang="nl-NL" sz="2800" dirty="0" smtClean="0"/>
          </a:p>
        </p:txBody>
      </p:sp>
    </p:spTree>
    <p:extLst>
      <p:ext uri="{BB962C8B-B14F-4D97-AF65-F5344CB8AC3E}">
        <p14:creationId xmlns:p14="http://schemas.microsoft.com/office/powerpoint/2010/main" val="37209453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55575" y="46038"/>
            <a:ext cx="8229600" cy="1143000"/>
          </a:xfrm>
        </p:spPr>
        <p:txBody>
          <a:bodyPr/>
          <a:lstStyle/>
          <a:p>
            <a:r>
              <a:rPr lang="nl-NL" b="1" dirty="0" smtClean="0"/>
              <a:t>Verslag</a:t>
            </a:r>
            <a:r>
              <a:rPr lang="nl-NL" dirty="0" smtClean="0"/>
              <a:t> </a:t>
            </a:r>
            <a:endParaRPr lang="nl-NL" dirty="0"/>
          </a:p>
        </p:txBody>
      </p:sp>
      <p:sp>
        <p:nvSpPr>
          <p:cNvPr id="3" name="Tijdelijke aanduiding voor inhoud 2"/>
          <p:cNvSpPr>
            <a:spLocks noGrp="1"/>
          </p:cNvSpPr>
          <p:nvPr>
            <p:ph idx="1"/>
          </p:nvPr>
        </p:nvSpPr>
        <p:spPr>
          <a:xfrm>
            <a:off x="307975" y="1340768"/>
            <a:ext cx="8229600" cy="4968552"/>
          </a:xfrm>
        </p:spPr>
        <p:txBody>
          <a:bodyPr>
            <a:normAutofit fontScale="77500" lnSpcReduction="20000"/>
          </a:bodyPr>
          <a:lstStyle/>
          <a:p>
            <a:pPr marL="0" indent="0">
              <a:buNone/>
            </a:pPr>
            <a:r>
              <a:rPr lang="nl-NL" dirty="0" smtClean="0"/>
              <a:t>In het verslag moeten de volgende punten verwerkt worden;</a:t>
            </a:r>
          </a:p>
          <a:p>
            <a:pPr>
              <a:buFontTx/>
              <a:buChar char="-"/>
            </a:pPr>
            <a:r>
              <a:rPr lang="nl-NL" dirty="0" smtClean="0"/>
              <a:t>De 6 stappen van een goede </a:t>
            </a:r>
            <a:r>
              <a:rPr lang="nl-NL" dirty="0" err="1" smtClean="0"/>
              <a:t>social</a:t>
            </a:r>
            <a:r>
              <a:rPr lang="nl-NL" dirty="0" smtClean="0"/>
              <a:t> media campagne</a:t>
            </a:r>
          </a:p>
          <a:p>
            <a:pPr>
              <a:buFontTx/>
              <a:buChar char="-"/>
            </a:pPr>
            <a:r>
              <a:rPr lang="nl-NL" dirty="0" smtClean="0"/>
              <a:t>De 8 bouwstenen</a:t>
            </a:r>
          </a:p>
          <a:p>
            <a:pPr>
              <a:buFontTx/>
              <a:buChar char="-"/>
            </a:pPr>
            <a:r>
              <a:rPr lang="nl-NL" dirty="0" smtClean="0"/>
              <a:t>Resultaten</a:t>
            </a:r>
          </a:p>
          <a:p>
            <a:pPr>
              <a:buFontTx/>
              <a:buChar char="-"/>
            </a:pPr>
            <a:r>
              <a:rPr lang="nl-NL" dirty="0" smtClean="0"/>
              <a:t>Populariteit </a:t>
            </a:r>
          </a:p>
          <a:p>
            <a:pPr>
              <a:buFontTx/>
              <a:buChar char="-"/>
            </a:pPr>
            <a:r>
              <a:rPr lang="nl-NL" dirty="0" smtClean="0"/>
              <a:t>Individuele meningen voor </a:t>
            </a:r>
            <a:br>
              <a:rPr lang="nl-NL" dirty="0" smtClean="0"/>
            </a:br>
            <a:r>
              <a:rPr lang="nl-NL" dirty="0" smtClean="0"/>
              <a:t>EN na de opdracht</a:t>
            </a:r>
          </a:p>
          <a:p>
            <a:pPr>
              <a:buFontTx/>
              <a:buChar char="-"/>
            </a:pPr>
            <a:r>
              <a:rPr lang="nl-NL" dirty="0" smtClean="0"/>
              <a:t>Individuele opdrachten van </a:t>
            </a:r>
            <a:br>
              <a:rPr lang="nl-NL" dirty="0" smtClean="0"/>
            </a:br>
            <a:r>
              <a:rPr lang="nl-NL" dirty="0" smtClean="0"/>
              <a:t>les 1</a:t>
            </a:r>
          </a:p>
          <a:p>
            <a:pPr marL="0" indent="0">
              <a:buNone/>
            </a:pPr>
            <a:r>
              <a:rPr lang="nl-NL" dirty="0" smtClean="0"/>
              <a:t>(Vergeet niet een titelblad, </a:t>
            </a:r>
            <a:br>
              <a:rPr lang="nl-NL" dirty="0" smtClean="0"/>
            </a:br>
            <a:r>
              <a:rPr lang="nl-NL" dirty="0" smtClean="0"/>
              <a:t>inhoudsopgave en bronvermelding. )</a:t>
            </a:r>
          </a:p>
          <a:p>
            <a:pPr marL="0" indent="0">
              <a:buNone/>
            </a:pPr>
            <a:endParaRPr lang="nl-NL" u="sng" dirty="0" smtClean="0"/>
          </a:p>
          <a:p>
            <a:pPr marL="0" indent="0">
              <a:buNone/>
            </a:pPr>
            <a:r>
              <a:rPr lang="nl-NL" b="1" u="sng" dirty="0" smtClean="0"/>
              <a:t>Het verslag word </a:t>
            </a:r>
            <a:r>
              <a:rPr lang="nl-NL" b="1" u="sng" dirty="0" smtClean="0">
                <a:solidFill>
                  <a:srgbClr val="FF0000"/>
                </a:solidFill>
              </a:rPr>
              <a:t>DIGITAAL</a:t>
            </a:r>
            <a:r>
              <a:rPr lang="nl-NL" b="1" u="sng" dirty="0" smtClean="0"/>
              <a:t> in geleverd</a:t>
            </a:r>
            <a:endParaRPr lang="nl-NL" b="1" u="sng" dirty="0"/>
          </a:p>
        </p:txBody>
      </p:sp>
      <p:sp>
        <p:nvSpPr>
          <p:cNvPr id="4" name="AutoShape 2" descr="data:image/jpeg;base64,/9j/4AAQSkZJRgABAQAAAQABAAD/2wCEAAkGBxQSEhUUEhQWFhUXFhsXFRYVGBgYGBcWFRUYFxYWGxYcHiogGBolHBgUITEhJSkrLi4uGh8zODMsNyktLiwBCgoKDg0OGxAQGjAlICU3LTQxLDQsLC00LC8sNSwsLC4wLDQwNywtNDQ2Mi80LCwsLCwsLTQ0KywsLCwsNCwsLP/AABEIAMsA+AMBIgACEQEDEQH/xAAcAAEAAgMBAQEAAAAAAAAAAAAABQYCAwQHAQj/xABLEAACAQMCBAMFBAQJCQkBAAABAgMABBESIQUGEzEiQVEUIzJhcUKBkaEHUrHRFSRTYoKSk6LBFnKjpMPE0tPUMzREVGNkc4OUQ//EABkBAQADAQEAAAAAAAAAAAAAAAABAgMEBf/EACkRAQACAgEDAwQCAwEAAAAAAAABAgMREgQhMSJBURNxocGBsTJhkRT/2gAMAwEAAhEDEQA/APcaUrF2ABJIAAySewA86DKlQ0fFpZQTbQal+zJM3SR/mgCs5X0YqAe4yN6zWa884rYfMTyH8uiM/jQS1KjdV16Qf1pP3Vifa/8A2/8ApKCUpUUy3nk1v/Uk/wCOvqpeecluPpFIf9oKCUpUZpu/1rf66ZP2av8AGtZW9/Xtv6kv/HQS9Ki1W7+09uPpHJ/zKzCXJGRLAf8A6Xxj69WgkaVG9O6/lYP7Fz/taxLzhghnt9RGQpiYMQO5A62TQSlKrr3oZZG/hGJViOJDEIcRseyuXL6T8jvRZst0xfsXIBwI4S6gjILAJhBj9YCgsVKhoeHyDGb+dtXw5W1Gds7Yh32rRcsVlEXtk5kbHgSOFyoY4DviE6F2PibA2PpQWClQYtnAB9vlIZtKnTbHLHI0giLB7Gtr2MqjLXsoGRuyW47nAGemBuSKCXpUNdu0QYveBdCGRtaR7Rr3cjbwj1rRdXZjLrLeqpVA5CxoHCuxRCFOrVlhpAA3O1BYKVUob6IxNNLf3ESI+h/aBFbFXIBAZWhUgkMpGe4IrpcxaDIt7NIAqN7qWNyVkYrGQqrghiGA9cHHagsea+1UDewYZjcXgiU6eqS4jdywRVjbTmQliANAIJro4VbrOH6U97G6EKeqSGGpQyt05VK9iO6/UUFnpULb3ssMqw3JDrJkQzgBdTgZ6Ui9lcjJBXZtLbKQAZqgUpSgUpSgVB3SC6meIk9GEr1VG3UlYLIsbeqKpRivZtYB2BBmzUPyu2qOR98vcznf+ZM8Q/uxrQY8wca9laEbHqlo0UnGuXA6aBuy5Odz5A1B3nMU0F3DbvIsjGNzMFUbSzB3g0gDIjTpFMnc9VCSTmrZxHh0U66ZkV1wRhhn4hg/Q4861xcJhVNGgFfBnUSzN0gojLOxJZhoU5JzkZoIrlXjj3LeMaSLaF3QgApMzzrKD8vAuPLG471Icx37QRB0xnWoOe2knxflkV94ZwaCF2khQKXjjjYgkhkhBEfn3AYjPc7Z7V1XsMbriUKVDKfF21AjT+eNqCgLxqbpM8TO1wUiYtKxGrMiEqlrjEURGtAzBWb+d8VaLzmadkEqTEdaWKaBFQsTGsUsnswVd26ghXJ9ZGPYCr5Fwy2gj0rHFHGGD4AVV1qQVY+pBA3PpWJmtElj8cCylcRDUisyEDAVc+IYAxj7qCnX3MDOzoZHAaaRrV0cgSxPw53K+E7lWZWx5akI7bWHlC8VtaRTG4hVI2SUv1cM4YPD1ckuV0q25JHUAPlU1/BkOVPSTKtqXwjZun0tQ+ejw/TasIbm3iPRRokKjaJSilRjPwDsMfKgqXNy3BuZwjOYHs1jlCkjpb3EhmB9WVGj23yyHyru5Y1xyRozOUaORF1E4zFIrRlQfJklbf0QVZrm4jXSHZRrOhQxHjY/ZAPc4ztUIZ44romadpZFBEcUcTHopIQfEIwdzpUBmxsNu5JDRzdPJG8YUkxzlYmAJ8LrIJMrjtqiFwCfVUqrWXE1msTIsfUeVrZpmiYSSOHuIjJHJLnSC4YqsIY6VODgHA9El4nBlg0iZjkjRgdykk2kRKR5M2tcf5wol/CI3cMqxxs4kONIVo2IfO3kQd6Co20EUsS3OjS63cA6OCptwskSLC0eAAwVtR226hwSCCeblu9na0fUkgcwSu8ccbFRK6szGWV1DPMWOOmmdPY52NXuK9iZgqsCzaztvnpMqSZPbKsVBHf8K+2N8kwYxnUFYqWwdJIAJ0sRhxvjK5GQR3BoK0eLKJrcxw3LxpDIilbeUapPchRllAUaQ/ibC/PatPD3n9sm1LKmqdX0RxFVZBFEuuW6YaGUAYCRnJIIOd8WfiPFI4MdQnLfCiI8jtjvhEBYgZGTjAyM1jJxaITRQFsSSo8iKRjKx6NWc9j4xt8j6Ggp/L0E0D2luY5TG0rzairFY/cziWNm+x70qyg9+pgfDVn5rRzbMY0MjK8UgjXGpxFPHIyjO2ohSB865oubYWh6yJKw63RChMMXZwsZ8RAVX1IVYkAhxXffcQeOESdLDHGVeREEfqXkyVCj1Gr5ZoKLJaXkmuCa3aRikULszFYpVeWaZgJsMQioERjgny3yK5bvh98Xik9mDSp7NB1Tr3eJo5SxjC5EAkjJL6vtDA86t1zzHcLEjraAs65CNNoZ31MBHGvTLMcANllQBWBJGGxZ6Clw20imCV7SWR1aYyKTCWFxJ0ws48QXp6Q6BhuqkDHeuTivLl0vvIEiDys7zxpsiFFEtsEzjURLGuWwNRkY4ANegUoPPY+G34tlWBPEjQ6BdMFB6JBGIoiVhiAHqzsSMnbJtvLkRWHLI6SMzNL1SpdpM6SxKnSQQBjG2kKBjGKlaUEfx606tvIoOG0lkbzWRPFG4+YYKfurbwq66sMUhGDJGjkehdQ2Pzr7xO5EUMsjdkjZj9FUk/srXwO3MdtCjfEkSK31VAD+dB3UpSgUpSgVB8sDp9eA5zFcSNv5pcO1wrD1HvGXPqhHlU5UbxLhrOwlhk6UyrpDEakde4SRMjWoO4wQwycEZOQrvPLaJo36rRkWtwY3EjKBNG0DRLoBAkLZcaSDkDFauKRs8UjyvKwivIlaIOQhSWS3Lh1G7KqSP4SdOBnBNTx9s7PDayYOQepIu489JjbB++n8d30w2q6jk+9kOTgDJxEMnAA+4UEvbwqihEUKqjCqoAAA7AAbAVReNm6Av1SNemJ4phI2pm0iO3YhIUBL4ZHO5Hpjzqx4vyf/AAij196393bP40ihvx8U1q2+2IJU29P+3bP1oKhe3oiuEEsUbhZbrpPPlkSRrhXyqAMzyaHGlVGSNQBG9ZQxyvPOs9tJ7LJNEzyJEDIWMMIAMZJeOLUM+HUy5wSmkmpvivFbuJiqzWxdV1tGtvI7Bd/Ezm4RIlODhnIBwfSt3B72+miXIgViSTMY5BGUz4FSIyB2PqxKr+rqG9BYL5nETmMZcI2gerYOkfjiqNwOGaW1aB7VlV4ikkbJg65F95JLPKQZWJz8CnfzI7WmO2vMeK4g/oW7gf3pzUT/AAo7EiO5kmwcEwWutMg4IEm6EjB7E4oOOOK6DhzFL1WjQJIEidlTox64tUjgQnqiRmJU6spucYDgFlfxs4mBdzKzsyGKKGTONLO41SvhdK4CqAEAxjc9ntDZy1xxBd+wtU0/Ta3bb76y9qk+zPfevjsw33DEK0EfxLl64Ess0cal5Z4hJpZQHjRYGSY6uxhkR8DvpZu+1dbQziG6t5IVRJXucTSSoEKzlzHpAy2rxKCGC48s4rb7W++q6uhtvpsmBH+hIrRII5FxJc38in7L2mx+72SgjE4LPM7ezSoFS6k1d+m6S20DzRalYNhpwxLL5k7HcVd+DyOYwJIRCy+HQrK6YAGChXHh8hkKdu1QEcEYAWMX5AHhCB4V/DCKKLYse8PER9bxR+QuMUG7iPDrr2iSSPDK+nQwlETxoqAGE5ifKF9T5XBy2N8Co2blK6ZWla41XauDCWJEQjVXQI2AGJKyyjJzuQcV3SWjgD3F+f8ANu0/b1xWJtm/8txH7rxf+qoNacoPEFEMrMmm3EiysT4rWaJ0dQoCg9NXU7b4T0NWHiXDxK8LEZ6cmvBbC7qwyVwQxGRjtg75FREcBxva3p+T3Sn/AHnFY6P/AGN791zHj8PaqCT4dw0pcXErZIkK6GZgzABcMq+EGOPIHhyRnUds1LVVBCM7WF59evGP95rLobf9yvf/ANKf9VQWmlVaO2QDezux9ZQ/7Lg1s6aacLBfD5CWRT+JmAoLLSqxb8PY79K9Hykuzg/1ZmrZLw5SPFaSv8uvq/JpMUG3idyLlxbReJQ6m5cfCiKdXS1djI+ACo7KSTjw5nqhrQyRoEgs0iRRhULoir90YYD7qwlnvYlLtHDNgZZItaOQNyE1kq7emSuflQTlK0WV0ssaSRnKOoZT6hhkbeX0rfQKUpQKUpQKUpQK4OPTypbTPAuqVY2Ma4zl8HT4ftb748+1d9KCjWSx6w0Si8hCqQsTxdT2gE9WadJGTXJkLgk5UgjSKn05ijBUTpLbliFHXUBSxOFXqqWjyTgAat8133XDIZc9SKN8jBLIrE/eRVPvdCvcW9qrFHQ23SyWia4kxqZFY4RIUy0mnAOoDdhign+YAZZILbOElZnmxkFoYQCUyPJnaIH1UsPOsX4qQiNGFVFuvZ3QjcprMI0YICkMUbz8II88jJ1031uuf/CzAfMrJb5/LFYX0FrDP1ukz3L+IJHqZiQugydPOhDpwpkONsAnsKDXzPzElmS0kqIot5XVDjVJIpXTpHdjjVsPX5Vw8G5ha4mYCddEexSOI5ZkQB2mZx7kGTUFTAYgA532k+JQW9xK0TwNK3SaCVwMKkUwDPG0hI7gIcLlhkds1x8PsLQzzSJHIUBeQzO59nWQn3nTBbGrdiXC4GGGruKCs2HHbuaKT+MTRvLHFJEXhRQ3iVJzBlcLGGmgUa9ROCR3zVt45beyWFyYZJQwRn6jOzuGwMsC+QDgdgMfKsOCW1oukJDIOrhY2m1MWSABkK62JRBjIGF3Gcb5O6744kgMSwPMXaaLp+70lYGEcrMXYAJqYDzJz2oI+PiNzHcpatMsg1YWZkALarad1ilC4BcGIOSunKkbDzkeVondOtPK0kpaRP1Y1VJWTCxA4HwA5bU253xtXBZcTgEUSw2wUoTJoLIkcWlpIus02SCrFZNLDUWGTjGSJSLiUcUc+FCtEOrIgOzNKvU1KcZYMxYZwMkHagz5kvHgiE6kdOJtdwCM5gCkSEejKCH+egjzqpWnGuoW67TOFKYXX0Yx1x101aSHlk0SRKI1DnwjbJybKnGGuGdIo06YZomec4WR1yHSNACZVGGBJwNj3wca04xbGRmWNTNHOlqx0prXWwVTq79Pc/gR3BoK3w2/W6mCSTTo3tU2hpGlijYQXUgit4QCqMwVFDggnSCNySVcS4jJFHJFcShppwImmiuCUhzMsRfpYX2dVMhAO5yACxO9WvjXGobV4I3UZmeRtsAIsUbSyzN8hgZPqwrs4YI5oRIIdAnQOyOihzrGcSKM5bfcHNBX+buJvL04LJmeU65QYXTAaDRpWRiwHTLyIGGc4+tRcvN0dzgtI6LqIW3SZIJSUAzrywkdidWlE8JA3JOwv8NsiYCKqgDACgDA74GOwzWYWg0cPuurGkmh01KG0SDS658mXyNUu65jKSTWrP8AE1ykkhY+4d1D2ak5wgdDJj5oMd977WqWBWBDKpB7ggEHGMZB74wPwoKBy/xmOWWR5w0jB2WKFn6kiCDSngtkzjxqzGR9JBI3xip7k3jkMsECCZZZ2iEsio3U0GQa21EfAuSQNWO2KsSRqCSAAT3IAyfr619jiCjCgAegAFBkK+18oTjc0EVyyfcsPJZ7hR8gtzIAPuGB91S1Q3KRBtg43Ekk0qn1WaeSRTt8mG9TNApSlApSlApSlApSlBhKDpOnY4OCfI42qjcu3Qgk1yKxAhSGbAJe2mR3aZpI/iCSs4fqgEEKCTjBq+VH8S4RFPguCHX4JEYpIvntIpBx6jsfMGg4OOyZWC7h96sLamEWHMkEiFJNOM6sZSTA3PTwO+KjbtUuHkaG6gMcpVm966upRdGnMbqWTz0Er4tWc5xXy54TcWbGW3ZnB3kCoMse+t7dcLISSSWi0PsNpO1a4OZbK4UGeBGnzpEQjWYyP5iF9OJMbk50lBu4Sg5LbgEduza7+Noi+sNPJqZPCgOFZ+kWGnZ2ViowANqxFhaSSPHBdW8MBjZEEN2ZC+tAN7Zj0owrbjGrOB2BIM9ZcPm7pbWdqPIaeq/9IIEUH5Bm+tdknC5nXS80f9C3Ufk7OKDgueGi4MPtNxFII3LER6oQwMZXB0yHUMnJBOCNsVwycpQsqRpddJY2uGURaAMXNwJtDI2VZABpKkYPyrtPJiZzrQnzJtbU5+uIwfzrVLwB4xn2WwufUCFYHI+ROtWbHbOkH1FBhLy6DOJzcw6+nGhLQq2kxgjVEDJoiJz+qT88bVJXvD7eSaGV5vHFgHxqBKBunUUYDaXw42GD27kVlwqwspk1x20I3KuphjDow+KN1xsw9PoexFdw4LbDH8Xh27e7Tb6bUFd4ZyrBE5PtTupLEKXQNh3L6TMB1NIJICqyrjuCd6zPLKExMZ1DxXDykpgCSN7hrgROC3cOVIbywcYDGpw8v2v/AJaD+yj/AHVV+O8Kt3W4EdnEY4hokWKBerPIyqekpVSyIAy6nUFtzjGnJCZ45wNbpgxCkFUQOGOoRNKsk64wVKuI4l23IJ3G1WDOO9Ui14eqhc2twzAAao5EtsIg0pHHCswIjVeyn59yTUxYcGsp0DiIOOxEutmDKcMrrISQwOxBoNfDOHi6V5ppJW1ySCMRzSRxiJZCkekRsoOVUNrOSdWxxgV2Ly5DgDVcYHb+N3X7erk/fUsiAAADAGwA7ADsMVlQRI5eh2z1Tjya4nYfeDIQfvr5/kzaZybeIn5qD+2pelBFry5aDtbQ/wBmn7qwHLFp3FvEPooH7Kl6UEJccp2rjDRnGQdIklUHByMqHAI+R2ra3LdqfihUj9ViWXHppJx+VS1KD4qgDAGAOwFfaUoFKUoFKUoFKUoFKV8NBovpWSN2RDIyqSEBALkDOkE7AnyztWmbi8COsckqJI2NKMyhjnYDBPcnYetcR4mI0nuXMqxIuXikjIZWRd9H6wYadhkE9jua8uu+IzyIWEaK9zcTCd5yuiFUlMYRvENRCAKNJOdG3fNUvfjprix85n/T2uq3HaonFJZCoUtZoVI21FZZBMxA7sAbcZO+DiojkrmO4W3c3xaVUkKx3MULFHhUACRiu531ZYLjY7kb1auI8PW4VHRyjr44Zo8ErqH4OjDGVOQdvMAi7KY0r1xxufppN1o1EkbyiAIG0W4iZklaTOzAhCW+DxacE4apPlvjXtMk+ktoVYdOuNo/jQszDUASCfPtttUVDIbHECWUEry7utkFjZxjHUeF8KibYy0hHkD5V2cJ5ntpWb2eJ2YAK2hFDYjyANJYPpUkgEjG+2c0EPxrmGeKXAdisEsk0ihC3UgWSMMrMBhQkbXBBON0j37gzfDOHrJdvce9XpswGoygyawRk58JhAJ0ouRsGJzjGy1eCNDGLWbQVKtqhZiysWLKxOS4Jdzvn4jW5LpyWNvaMC2AZJisSnSMLkDMmw7DSPqKD7BFp4hKVPx20bSL5BkkkVHx6spZc+kY9Km6juF8NMZaSRg88mOpIF0jC50xouSVjXU2Bk7sSSSTUjQKjpuCxs7P7xS+C/TkkQOVAAJCsN8ADPcgAHtUjSgpvNNtAgEEFvEbmUYjYqAUycCUyfEGG5XBz4SeysRY+CWBhiCu/UkJ1SyYxrkIGSB5DYADJ2A3PeoDjvCrhbwXdugkIjCBTpyMFteQzLkEEYZTlTq2YMRVi4VNI8StNH0nOcoG1Y3IBz8xg48s4oOvNabW8STVoOdLaWBBBDAA4wQD2IOexBFQfDB7PcGIoqrMWaMqzHIjVRqfK4Mj5Yk6ixx54yNi38Nm2m4mjiM8rGFJHyzEkA+I7nJI27LlVHlQT9KUoFfM19qKltmN0j63C6GOkNJpLDC4ZMdMDByCfET22BoJWlfBX2gUpSgUpSgUpSgUpSgV8Nfa+Gg845x5uaQ3VpFBq0EIWL4YuNEhwmnBG+MFhn5VzcquImMskPXWRSyjCaomklklk2kIGGDxj1HT86hudb214hfhEiTMJYPI8Slp2jYxvHknJRPng5ORsN7DbzLGmpiFUY3OwHkB+wYrizZb0vx/T1sHT474eetb7ed+PP2+zs4LxCeAzgWoCySM8caGNYkBChfFrypOGLgIcscjzzu4HxyS0tYUmtmWOKJRIyOjFAANREY+wu+wJIUdjVXseMexyTmUyPBLK0qMUdXi1DLIVkChk28Ogk/zas0N01ymm3ikbWuzyxvHEoYfExcAsMeSgk/LuLxkyTPhyzixRHlL8SaxMrNIVaXQocIXZmQZZAyR/GPESAQe5xUJy3As9yXt4hHbxza1OMYIhMTIoGyl2ZmYDYBRqw7ELY4+V7bQiyQxylI0jLOikssYwurPf/DNTEUYUAKAANgAMAD0A8q6nGh/8o0BPUjmjXUyiRoy0baWK6tUerSNj8empDh/EYp11wyJIv60bBhn0yK5OVmzaxEnOQTn1BYkH8K23vBYJW1PEhfycDS4+jrhh+NBIUqvcd4ekVvLIslwpSNiMTzbEKdPdj54qehQhQCckAAk9zgd6DOlKUCoG45mUO6xwyzBG0s8fT06wcMo1upYr2OB3yO4IqeNedi5axPs80UpJeVoniQyrKhkL5wviVgHXVqAGTsTWeS1qxuGmKtbW1aWHGecpJke4sTGY7afplJIpGknk6aiREXYoyiYAL8TsrDYA5on6Q+MXjKtzMZ7fbSnuujHPGG3QRs7v1CHJw+AVU7bVa7swzO73FvJakY6c7RjXsGy7MA0Srh2GHzsXyADW3mnhcUywNdXFw+mVXjlCpIA+cRqI0TQAzFfsHVgDO+9fqx7r/Rn2ei8FeRreIzY6hjQyae2sqNWPlmt95crFG8j7Kilm89gMnbzNcnL00z28bXC6ZSDqGMZAYhWK/ZLKFYr9kkjyrsuoFkRkcZVlKsPkRg1swUniHMN8RJJEscccQy+YxNowNR6jmaMatJBKoGx+scgVr4ZzPezgshtRpbAQxzAvhVLK2ohoWBYZ8Lhc/arHjNkYI7iFZvDH0r24lnwxbD4SNYo9AOfZtySN8d8nELP7TYypLcxKVkeYEwyBwnWCTuhyAxZTFK2MY0eeQAebJ9WK7ie/wDDen05numuI80xTzCN3ktwqhdDO0Jed3KYDqR1AuAPCSPefTE5yJxY3EB1Mz6T4JGxqeNgGQtjbWMlD6lCfOq8Egv5o4Y3yCkkjSxbYTSqB45CpVzrMXbI8O/arvwfhENqmiBAik5IGdzgDJz9BU4eVvXPv7Iy8a+mP+u+lKV0MSlKUClKUClKUCqbz9ziLRejCQbl1yPMRIcjqt8++lfMj0BqZ5s4+ljbtKw1MfDEmcGSQ5wufIbEk+QBNeEXVw8jPLIdcjks5AxqY+g8gNgB5AAV0YMPOdz4YZ83CNR5RbOVkOh8uWMqMWyyzjxMGPchtyc+rV6Hwy6F3HFPA4Rom1FZVyFJjIyy6hggNqU5x2Ned3EkTEl0cFMZYBsr6eJCcVt2Kg6wyKvT96hOlF1jR1BpYY6jHckghfSo6vpvqatXW4/r47r9F1n0omltzE/389noHD+ItI40XIaPUwlW5lDNNGmRI/QWP3akAspBAIxkYNehcnWzpAQysiGRjBG+zRwkDShBPh31EL9kMF2xivDuHcxzxqymaF+pN1HZsAuAuh4mxsykAZ9PIDykuB853drKGRo5IiCHjkmlOfG7JpZi5QqGCZGchRnO2MMfS5InevzDTJ1WO0R3/Evfaj+NcUjt4meSRI/C2nWyrlgpIAz3Pyrzkfpal87OL5/xlhgf2FZPdycQlSWezh0SWZYQtL1DgTI0YOqMCJirliN8+Dtipy1tjjdoRitXJOqy9E5fg0WsCYwViQEfPQM/nmpCvL7rECmRba9hYDY2rhx9eishRv6SGrfyWjNbRzySNJLIgLsZCytgnSemD042wfEEAAO2+KzpeLNL45o6OaTmJIh8Us0SAHzUSCST/RpJUzUIZlmvtIwfZotR+Us+VUfJhGr/AHSD1qbq6hUPDf3DvMqRRYjk0eORwSNCuG2jIGQ42qYqI4R/3i8/+WM/6tEP8KDd1br+Tg/tX/5VVjnKeW3aK9lVBHGDDMqO7sVnkjCMi9MaiHC5HmCcb4FXiqXznxSKdY4FMjIZgJ5Io5JESNVfWC6qRqJwmxypYHbFRaImNStWZidw5G5mtAdLXEaP2MbtolBPZTE2HB3G2M71yQOReWgVXjie41hJMR5xBMCyxfF0y7RHxhQG043aob+ArZuLQLEzvC6pKGEzswcRTMjpOWLkBY4cDURudsVZuPWDR4hgQKs6SAzEtJKLiONpICXclmOpQQTnGgjzFZxgikxK9upm8aXtjjeoK+431YX9lErO0RMUixPo1Mp0MHYBSM4Pc1LWU4liRx2dFYfRlB/xqv8ALPHYI0FpLNEk0LtbhGdQxEbEQnHq0fTIHzI3xWrJXV5YExV5rK7aTSAVmuNS7HVhiZyCNXljHyrpj4RJaIJWt4F96EwkrswWaVY10hkwp0lMgEA6TXoVUjm2/W8jMELYHUHvQW1aoZAWEaJ4mAKkFgVA33ODWVqViO8tqXtMxqPw0cg8IlaUXUzbxo9usYI0BtUYm6YXCiLXF4RjVjvjGKv1eTcj8SazvTZs6iMuI3RT4FkeMSRSLnddXwEebEeYyfWBWvGIjspkiYt3faUpRQpSlApSlArj4vxOO2heaZtKIMk9zucAAebEkADzJFdleTfpZ4uz3CWyk6IlEjjyaR8hAfXSoJ+rg+VXx052iqmS/Cs2VvmbmWa/mDyKI4kBEMQOojUfEznsXwFG2w379zFUpXrUpFI1Dyb3m87lovRiN8fqsfvwTXoXLL54LcocDM5jB77zNEAcfV68/u0yjj1Vh+IIq08uzg8Lug3iT220OkqWyHe21LpAJbIHbB71zdXHp+PH7dPSzq3jfn9ObmtF/g/AYPo4hOC3h/8A6WryN2GPiY9qqbWpMgZY8qsWZCI9aquoDUxG6DJPi7etW/myX+JSjQUHtxAU6fLh/fCk4z6VI/okH8eYetqw/CSKscM8cMzE717/AD47/wAtcnqyRExrcePjz2/hXeXeKQ2j6preGe2Y6pFaJGaPIwZoyQSdu6djjIwe/pXMvL8UPSltIEOsG3khTC9aCRdRCnb3iiPw5OMFl2yCOq6/RrZPKZNLqpOWhVgIWPmNOMqp81UgHfbc5leYZOm1sxVzGkxZzHG8hUdCVV8EYLY1MBsNqxzTS89o+7fDF6eZ+yocp8BRpDEsdykSISJiJ7WRX1ACJw2lbnbJD6TjTuTkGrzwXgsVohSAMqk5IZ3fxHdm8ROCSSTjuTmtDczQDynPyW1uSd/kItvvr4eI3Eu0FvoX+UuTpH1EK5c/RtFZRGmsztr4bGBf3ZHcx2+fn/2wz9fL7qnqjOE8NaNpJJZBJLJp1FU0KAi4VVXUxA7ndj3qTqUFRXCWzPd/KVB/q0R/xqVqvcJ4pCjXIlljR/aX1B3VTgIgTYn9QJQd3NETPZ3CxqzO0LhVQ6WYlDgBvImqBbSyQ6DgExxgv1R0mJMZEcccWQttqfSAuC2kEn7Jb0BeYLU9rmA/SVP31WOPW9lcXMAWSOUzTaZollV0cR20xDPFuD2Vcn+b5gYpenKGlL8VL4DdLHxKNgJBH1XYyPE6KVFsyyOFIzGnVZQA2D4k/WFXfmTj1sIlK3ERdZomRVdWZikqsyhQc/AH8u2ao8Vv0OI6IpZ1RLlbddMrahG/TDL6Nl8OSwJOFyTir/d8FlZSpnSQHv7TbpKfuKGP8e9b5ImIrv4c1JiZtr5SfKkmYGj2DRSyR4HkoctD+MTRN99efBFkt2hkyWiHvkZ3tEWTU3illHjZ2IL7ZByD5gm4cIvUtJ547mZQZSs6SSFIw+VETxgfzNEeO5w47966OKcNgfiNq7xxs/RmIZlUn3bQaGzjuutsHy1tjuawvXk6KX4u7lISexwGZnZ2jV26nxrrGrQ3mSudOTucb71T+P8AB+hK6ZkMVw0szmGNlYYKEw64zlnOW0/CAqtsT4h6BLdInxOq/wCcwH7a1fwnD/LRY7fGv76tNdxpFbanb87cU4oJJfaFBRXb3qgktGrFvGGG4A0QyBmAwzMAcV7NyHzcLxTFIV68YyWUjTMnbqLjsQcBl8iR5EV5Pa2GI0QnEkIMRbHmngZSPtKcdvofQ1a/0U8JHtTEsi+zrqVEB8XtAZc7k6FGlhp3+zuAMV0Wx6o6MlPRyl65SlKwcpSlKBSlKCM5m4kbW1nnA1GKNnAPYkDbPyzivAZppJJJJZpDI8jamZvXAGAPJRjYDsNq9L5j53Mwlgt7XrRkGOSSRgqEMpBwvc7eWQdwdtjXl6RyRnpzDEgGfLDr2Dgj8x5H7q6uktTlMT5c3V0vwi3s2UpXwivSeaxWQNkDuO4wQfzqz8vOYrONVRmWS/Oy4JPRtAUXJIHxKO5+zVdiYCPp9KH4tXWKapwM50CVicLn0HbavT+TuX+vwdY2Yo8jvPHIu5RusTC4Hn4VTI8wSOxrg6v1Y+N41ufw7el9N+VJ9vyo3M8ryQqsihVku5pFwdRxBbx27b4x8TOPqp796lv0VuBxDB7m3kx9zxGn6VEht5LKBGUCOCRdJIzjVFjOdyxIJ9TWP6OLWVLv2gwTMiQuqkJp1O7JsC5UdlJznG/eqUilOm4w0tN7dRuXs1cXErLqDKnS4+FsuMAkah4GB3xXEOI3L/DAkY9ZpMt/UjDD+9WrRdt8VxGv/wAUG/4ySN+yuPlDqSPDbV0zrfVnt8Zx383Yk/lXY7hRliAB3J2A++oM8OLY6k874/8AU6f49EJkfWta8v22QxgR2HZpB1WGfRpMkVHOEbdZ5lts4WQv6tEkkiAjyLopVfvNbP8AKC3zjqD8G/dWwbbDsOw9K+6qjmbc7cy2g2NxED/OYL+2uZ+M8OJ1Ga0JO+S8RJ+efOpHUfWvlOZtE3fM3D1hkdZrZxGpOkPGckAkL9+MVGcE5gsIo1PtcLPMepIwdcdRkXKhQfdrgABfluSSSbTmgOO1OZtQ7pLIXvtsd1Ftl3hLrh5xGY43DH4CRgHPmqnbfM/b81WborC5hAZdQDOqkDHmCcjFT2o+pr4TUzkmfKNRDzLnbjVrJcxgTxsEhbXpZGz1ZIyBk5BGmN848m8tquXB4LSSztVuTbytHEg94Y30toAYAkn6fPFTRUegrQbCL+Sj/qL+6qxbvteb7rEfDmjj4ZF8Isk+ghWvG7m6tp57iX3B6kzHT7vAVD01wPmqKT6kk+de4R2yLuqKD8lA/YKyeFT3VT9QDWlM3Gd6TjycJ3p4rAY1UBCgUdgukKPw2rGW6MbJIkjIQyo5jcoTFI6q6llIOB4W/o17I3C4CcmGIn16afuqI5nsUWHVHZRzlWVigjiJKq6lwAwyWK6gMA71rbquVeOm89VuNcVd5ZvJIr2JUkcpK2l0Z3dWHTkcv4yQGUoDlcbEg5yMeoRSqwypBHbIII27jIrzm8slMSmG0tJZsoTEltpC4ZS4MrjSBjIOoKfTfAqw8q3F1qKzQLDFoyoAQEPrbbCse6FM7DDKcEhhjnrOo0wveLTuI0tFKUrRUrRe3ccSFpXWNdgWdgqgk4G527kVvr4Rmg8E5bDaMdF2aOaRciOVvAxyXQohD5IH3edd/FuXZrh4m9knYKGXOBG6FtJVhrZT5EH617Q8Oe21aGiIrLU1tyhpOaZrx12eMx8gcQyAoj0+s7qjD6mIOG/AVKQfo0uCBruIVPmFR3/vFlz+Fen0rb/1ZflyThxzO9PP4v0YL9u7k/oRxr+baqtFny5FHGkRaZ0RQiq0rhdI2AKoVVvvFTFKyvlvf/KV61rXxDms+HxQjEUUcf8AmIq/sFdNKVRYpSlApSlApSlApSlApSlApSlApSlApSlApSlAr5DEA2QACxBYgbkjbJPnsK+iuiGLG5qYjckN9KUrZYpSlApSlBg0YNamt/Q/jXRSomsSOJoyPKsa76xZAe4qs0RpxUrpNuKwa2PrVeMo000rMxH0rEqfSq6kfKUpQKUpQKUr5QfaUpQKUArIRH0poY0raLc1mLf1NTxk056+qhPYV1rGB5VnVoonTmFufM1mLcVupVuMGmKoB2rKlKskpSlApSlApSlApSlApSlApSlApSlB8Ir4Yx6CsqUGHSHpXzoj0rZSo1A19EelOiPStlKagYCMegrLSK+0qQpSlApSlApSlApSlApSlApSlB//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4" descr="data:image/jpeg;base64,/9j/4AAQSkZJRgABAQAAAQABAAD/2wCEAAkGBxQSEhUUEhQWFhUXFhsXFRYVGBgYGBcWFRUYFxYWGxYcHiogGBolHBgUITEhJSkrLi4uGh8zODMsNyktLiwBCgoKDg0OGxAQGjAlICU3LTQxLDQsLC00LC8sNSwsLC4wLDQwNywtNDQ2Mi80LCwsLCwsLTQ0KywsLCwsNCwsLP/AABEIAMsA+AMBIgACEQEDEQH/xAAcAAEAAgMBAQEAAAAAAAAAAAAABQYCAwQHAQj/xABLEAACAQMCBAMFBAQJCQkBAAABAgMABBESIQUGEzEiQVEUIzJhcUKBkaEHUrHRFSRTYoKSk6LBFnKjpMPE0tPUMzREVGNkc4OUQ//EABkBAQADAQEAAAAAAAAAAAAAAAABAgMEBf/EACkRAQACAgEDAwQCAwEAAAAAAAABAgMREgQhMSJBURNxocGBsTJhkRT/2gAMAwEAAhEDEQA/APcaUrF2ABJIAAySewA86DKlQ0fFpZQTbQal+zJM3SR/mgCs5X0YqAe4yN6zWa884rYfMTyH8uiM/jQS1KjdV16Qf1pP3Vifa/8A2/8ApKCUpUUy3nk1v/Uk/wCOvqpeecluPpFIf9oKCUpUZpu/1rf66ZP2av8AGtZW9/Xtv6kv/HQS9Ki1W7+09uPpHJ/zKzCXJGRLAf8A6Xxj69WgkaVG9O6/lYP7Fz/taxLzhghnt9RGQpiYMQO5A62TQSlKrr3oZZG/hGJViOJDEIcRseyuXL6T8jvRZst0xfsXIBwI4S6gjILAJhBj9YCgsVKhoeHyDGb+dtXw5W1Gds7Yh32rRcsVlEXtk5kbHgSOFyoY4DviE6F2PibA2PpQWClQYtnAB9vlIZtKnTbHLHI0giLB7Gtr2MqjLXsoGRuyW47nAGemBuSKCXpUNdu0QYveBdCGRtaR7Rr3cjbwj1rRdXZjLrLeqpVA5CxoHCuxRCFOrVlhpAA3O1BYKVUob6IxNNLf3ESI+h/aBFbFXIBAZWhUgkMpGe4IrpcxaDIt7NIAqN7qWNyVkYrGQqrghiGA9cHHagsea+1UDewYZjcXgiU6eqS4jdywRVjbTmQliANAIJro4VbrOH6U97G6EKeqSGGpQyt05VK9iO6/UUFnpULb3ssMqw3JDrJkQzgBdTgZ6Ui9lcjJBXZtLbKQAZqgUpSgUpSgVB3SC6meIk9GEr1VG3UlYLIsbeqKpRivZtYB2BBmzUPyu2qOR98vcznf+ZM8Q/uxrQY8wca9laEbHqlo0UnGuXA6aBuy5Odz5A1B3nMU0F3DbvIsjGNzMFUbSzB3g0gDIjTpFMnc9VCSTmrZxHh0U66ZkV1wRhhn4hg/Q4861xcJhVNGgFfBnUSzN0gojLOxJZhoU5JzkZoIrlXjj3LeMaSLaF3QgApMzzrKD8vAuPLG471Icx37QRB0xnWoOe2knxflkV94ZwaCF2khQKXjjjYgkhkhBEfn3AYjPc7Z7V1XsMbriUKVDKfF21AjT+eNqCgLxqbpM8TO1wUiYtKxGrMiEqlrjEURGtAzBWb+d8VaLzmadkEqTEdaWKaBFQsTGsUsnswVd26ghXJ9ZGPYCr5Fwy2gj0rHFHGGD4AVV1qQVY+pBA3PpWJmtElj8cCylcRDUisyEDAVc+IYAxj7qCnX3MDOzoZHAaaRrV0cgSxPw53K+E7lWZWx5akI7bWHlC8VtaRTG4hVI2SUv1cM4YPD1ckuV0q25JHUAPlU1/BkOVPSTKtqXwjZun0tQ+ejw/TasIbm3iPRRokKjaJSilRjPwDsMfKgqXNy3BuZwjOYHs1jlCkjpb3EhmB9WVGj23yyHyru5Y1xyRozOUaORF1E4zFIrRlQfJklbf0QVZrm4jXSHZRrOhQxHjY/ZAPc4ztUIZ44romadpZFBEcUcTHopIQfEIwdzpUBmxsNu5JDRzdPJG8YUkxzlYmAJ8LrIJMrjtqiFwCfVUqrWXE1msTIsfUeVrZpmiYSSOHuIjJHJLnSC4YqsIY6VODgHA9El4nBlg0iZjkjRgdykk2kRKR5M2tcf5wol/CI3cMqxxs4kONIVo2IfO3kQd6Co20EUsS3OjS63cA6OCptwskSLC0eAAwVtR226hwSCCeblu9na0fUkgcwSu8ccbFRK6szGWV1DPMWOOmmdPY52NXuK9iZgqsCzaztvnpMqSZPbKsVBHf8K+2N8kwYxnUFYqWwdJIAJ0sRhxvjK5GQR3BoK0eLKJrcxw3LxpDIilbeUapPchRllAUaQ/ibC/PatPD3n9sm1LKmqdX0RxFVZBFEuuW6YaGUAYCRnJIIOd8WfiPFI4MdQnLfCiI8jtjvhEBYgZGTjAyM1jJxaITRQFsSSo8iKRjKx6NWc9j4xt8j6Ggp/L0E0D2luY5TG0rzairFY/cziWNm+x70qyg9+pgfDVn5rRzbMY0MjK8UgjXGpxFPHIyjO2ohSB865oubYWh6yJKw63RChMMXZwsZ8RAVX1IVYkAhxXffcQeOESdLDHGVeREEfqXkyVCj1Gr5ZoKLJaXkmuCa3aRikULszFYpVeWaZgJsMQioERjgny3yK5bvh98Xik9mDSp7NB1Tr3eJo5SxjC5EAkjJL6vtDA86t1zzHcLEjraAs65CNNoZ31MBHGvTLMcANllQBWBJGGxZ6Clw20imCV7SWR1aYyKTCWFxJ0ws48QXp6Q6BhuqkDHeuTivLl0vvIEiDys7zxpsiFFEtsEzjURLGuWwNRkY4ANegUoPPY+G34tlWBPEjQ6BdMFB6JBGIoiVhiAHqzsSMnbJtvLkRWHLI6SMzNL1SpdpM6SxKnSQQBjG2kKBjGKlaUEfx606tvIoOG0lkbzWRPFG4+YYKfurbwq66sMUhGDJGjkehdQ2Pzr7xO5EUMsjdkjZj9FUk/srXwO3MdtCjfEkSK31VAD+dB3UpSgUpSgVB8sDp9eA5zFcSNv5pcO1wrD1HvGXPqhHlU5UbxLhrOwlhk6UyrpDEakde4SRMjWoO4wQwycEZOQrvPLaJo36rRkWtwY3EjKBNG0DRLoBAkLZcaSDkDFauKRs8UjyvKwivIlaIOQhSWS3Lh1G7KqSP4SdOBnBNTx9s7PDayYOQepIu489JjbB++n8d30w2q6jk+9kOTgDJxEMnAA+4UEvbwqihEUKqjCqoAAA7AAbAVReNm6Av1SNemJ4phI2pm0iO3YhIUBL4ZHO5Hpjzqx4vyf/AAij196393bP40ihvx8U1q2+2IJU29P+3bP1oKhe3oiuEEsUbhZbrpPPlkSRrhXyqAMzyaHGlVGSNQBG9ZQxyvPOs9tJ7LJNEzyJEDIWMMIAMZJeOLUM+HUy5wSmkmpvivFbuJiqzWxdV1tGtvI7Bd/Ezm4RIlODhnIBwfSt3B72+miXIgViSTMY5BGUz4FSIyB2PqxKr+rqG9BYL5nETmMZcI2gerYOkfjiqNwOGaW1aB7VlV4ikkbJg65F95JLPKQZWJz8CnfzI7WmO2vMeK4g/oW7gf3pzUT/AAo7EiO5kmwcEwWutMg4IEm6EjB7E4oOOOK6DhzFL1WjQJIEidlTox64tUjgQnqiRmJU6spucYDgFlfxs4mBdzKzsyGKKGTONLO41SvhdK4CqAEAxjc9ntDZy1xxBd+wtU0/Ta3bb76y9qk+zPfevjsw33DEK0EfxLl64Ess0cal5Z4hJpZQHjRYGSY6uxhkR8DvpZu+1dbQziG6t5IVRJXucTSSoEKzlzHpAy2rxKCGC48s4rb7W++q6uhtvpsmBH+hIrRII5FxJc38in7L2mx+72SgjE4LPM7ezSoFS6k1d+m6S20DzRalYNhpwxLL5k7HcVd+DyOYwJIRCy+HQrK6YAGChXHh8hkKdu1QEcEYAWMX5AHhCB4V/DCKKLYse8PER9bxR+QuMUG7iPDrr2iSSPDK+nQwlETxoqAGE5ifKF9T5XBy2N8Co2blK6ZWla41XauDCWJEQjVXQI2AGJKyyjJzuQcV3SWjgD3F+f8ANu0/b1xWJtm/8txH7rxf+qoNacoPEFEMrMmm3EiysT4rWaJ0dQoCg9NXU7b4T0NWHiXDxK8LEZ6cmvBbC7qwyVwQxGRjtg75FREcBxva3p+T3Sn/AHnFY6P/AGN791zHj8PaqCT4dw0pcXErZIkK6GZgzABcMq+EGOPIHhyRnUds1LVVBCM7WF59evGP95rLobf9yvf/ANKf9VQWmlVaO2QDezux9ZQ/7Lg1s6aacLBfD5CWRT+JmAoLLSqxb8PY79K9Hykuzg/1ZmrZLw5SPFaSv8uvq/JpMUG3idyLlxbReJQ6m5cfCiKdXS1djI+ACo7KSTjw5nqhrQyRoEgs0iRRhULoir90YYD7qwlnvYlLtHDNgZZItaOQNyE1kq7emSuflQTlK0WV0ssaSRnKOoZT6hhkbeX0rfQKUpQKUpQKUpQK4OPTypbTPAuqVY2Ma4zl8HT4ftb748+1d9KCjWSx6w0Si8hCqQsTxdT2gE9WadJGTXJkLgk5UgjSKn05ijBUTpLbliFHXUBSxOFXqqWjyTgAat8133XDIZc9SKN8jBLIrE/eRVPvdCvcW9qrFHQ23SyWia4kxqZFY4RIUy0mnAOoDdhign+YAZZILbOElZnmxkFoYQCUyPJnaIH1UsPOsX4qQiNGFVFuvZ3QjcprMI0YICkMUbz8II88jJ1031uuf/CzAfMrJb5/LFYX0FrDP1ukz3L+IJHqZiQugydPOhDpwpkONsAnsKDXzPzElmS0kqIot5XVDjVJIpXTpHdjjVsPX5Vw8G5ha4mYCddEexSOI5ZkQB2mZx7kGTUFTAYgA532k+JQW9xK0TwNK3SaCVwMKkUwDPG0hI7gIcLlhkds1x8PsLQzzSJHIUBeQzO59nWQn3nTBbGrdiXC4GGGruKCs2HHbuaKT+MTRvLHFJEXhRQ3iVJzBlcLGGmgUa9ROCR3zVt45beyWFyYZJQwRn6jOzuGwMsC+QDgdgMfKsOCW1oukJDIOrhY2m1MWSABkK62JRBjIGF3Gcb5O6744kgMSwPMXaaLp+70lYGEcrMXYAJqYDzJz2oI+PiNzHcpatMsg1YWZkALarad1ilC4BcGIOSunKkbDzkeVondOtPK0kpaRP1Y1VJWTCxA4HwA5bU253xtXBZcTgEUSw2wUoTJoLIkcWlpIus02SCrFZNLDUWGTjGSJSLiUcUc+FCtEOrIgOzNKvU1KcZYMxYZwMkHagz5kvHgiE6kdOJtdwCM5gCkSEejKCH+egjzqpWnGuoW67TOFKYXX0Yx1x101aSHlk0SRKI1DnwjbJybKnGGuGdIo06YZomec4WR1yHSNACZVGGBJwNj3wca04xbGRmWNTNHOlqx0prXWwVTq79Pc/gR3BoK3w2/W6mCSTTo3tU2hpGlijYQXUgit4QCqMwVFDggnSCNySVcS4jJFHJFcShppwImmiuCUhzMsRfpYX2dVMhAO5yACxO9WvjXGobV4I3UZmeRtsAIsUbSyzN8hgZPqwrs4YI5oRIIdAnQOyOihzrGcSKM5bfcHNBX+buJvL04LJmeU65QYXTAaDRpWRiwHTLyIGGc4+tRcvN0dzgtI6LqIW3SZIJSUAzrywkdidWlE8JA3JOwv8NsiYCKqgDACgDA74GOwzWYWg0cPuurGkmh01KG0SDS658mXyNUu65jKSTWrP8AE1ykkhY+4d1D2ak5wgdDJj5oMd977WqWBWBDKpB7ggEHGMZB74wPwoKBy/xmOWWR5w0jB2WKFn6kiCDSngtkzjxqzGR9JBI3xip7k3jkMsECCZZZ2iEsio3U0GQa21EfAuSQNWO2KsSRqCSAAT3IAyfr619jiCjCgAegAFBkK+18oTjc0EVyyfcsPJZ7hR8gtzIAPuGB91S1Q3KRBtg43Ekk0qn1WaeSRTt8mG9TNApSlApSlApSlApSlBhKDpOnY4OCfI42qjcu3Qgk1yKxAhSGbAJe2mR3aZpI/iCSs4fqgEEKCTjBq+VH8S4RFPguCHX4JEYpIvntIpBx6jsfMGg4OOyZWC7h96sLamEWHMkEiFJNOM6sZSTA3PTwO+KjbtUuHkaG6gMcpVm966upRdGnMbqWTz0Er4tWc5xXy54TcWbGW3ZnB3kCoMse+t7dcLISSSWi0PsNpO1a4OZbK4UGeBGnzpEQjWYyP5iF9OJMbk50lBu4Sg5LbgEduza7+Noi+sNPJqZPCgOFZ+kWGnZ2ViowANqxFhaSSPHBdW8MBjZEEN2ZC+tAN7Zj0owrbjGrOB2BIM9ZcPm7pbWdqPIaeq/9IIEUH5Bm+tdknC5nXS80f9C3Ufk7OKDgueGi4MPtNxFII3LER6oQwMZXB0yHUMnJBOCNsVwycpQsqRpddJY2uGURaAMXNwJtDI2VZABpKkYPyrtPJiZzrQnzJtbU5+uIwfzrVLwB4xn2WwufUCFYHI+ROtWbHbOkH1FBhLy6DOJzcw6+nGhLQq2kxgjVEDJoiJz+qT88bVJXvD7eSaGV5vHFgHxqBKBunUUYDaXw42GD27kVlwqwspk1x20I3KuphjDow+KN1xsw9PoexFdw4LbDH8Xh27e7Tb6bUFd4ZyrBE5PtTupLEKXQNh3L6TMB1NIJICqyrjuCd6zPLKExMZ1DxXDykpgCSN7hrgROC3cOVIbywcYDGpw8v2v/AJaD+yj/AHVV+O8Kt3W4EdnEY4hokWKBerPIyqekpVSyIAy6nUFtzjGnJCZ45wNbpgxCkFUQOGOoRNKsk64wVKuI4l23IJ3G1WDOO9Ui14eqhc2twzAAao5EtsIg0pHHCswIjVeyn59yTUxYcGsp0DiIOOxEutmDKcMrrISQwOxBoNfDOHi6V5ppJW1ySCMRzSRxiJZCkekRsoOVUNrOSdWxxgV2Ly5DgDVcYHb+N3X7erk/fUsiAAADAGwA7ADsMVlQRI5eh2z1Tjya4nYfeDIQfvr5/kzaZybeIn5qD+2pelBFry5aDtbQ/wBmn7qwHLFp3FvEPooH7Kl6UEJccp2rjDRnGQdIklUHByMqHAI+R2ra3LdqfihUj9ViWXHppJx+VS1KD4qgDAGAOwFfaUoFKUoFKUoFKUoFKV8NBovpWSN2RDIyqSEBALkDOkE7AnyztWmbi8COsckqJI2NKMyhjnYDBPcnYetcR4mI0nuXMqxIuXikjIZWRd9H6wYadhkE9jua8uu+IzyIWEaK9zcTCd5yuiFUlMYRvENRCAKNJOdG3fNUvfjprix85n/T2uq3HaonFJZCoUtZoVI21FZZBMxA7sAbcZO+DiojkrmO4W3c3xaVUkKx3MULFHhUACRiu531ZYLjY7kb1auI8PW4VHRyjr44Zo8ErqH4OjDGVOQdvMAi7KY0r1xxufppN1o1EkbyiAIG0W4iZklaTOzAhCW+DxacE4apPlvjXtMk+ktoVYdOuNo/jQszDUASCfPtttUVDIbHECWUEry7utkFjZxjHUeF8KibYy0hHkD5V2cJ5ntpWb2eJ2YAK2hFDYjyANJYPpUkgEjG+2c0EPxrmGeKXAdisEsk0ihC3UgWSMMrMBhQkbXBBON0j37gzfDOHrJdvce9XpswGoygyawRk58JhAJ0ouRsGJzjGy1eCNDGLWbQVKtqhZiysWLKxOS4Jdzvn4jW5LpyWNvaMC2AZJisSnSMLkDMmw7DSPqKD7BFp4hKVPx20bSL5BkkkVHx6spZc+kY9Km6juF8NMZaSRg88mOpIF0jC50xouSVjXU2Bk7sSSSTUjQKjpuCxs7P7xS+C/TkkQOVAAJCsN8ADPcgAHtUjSgpvNNtAgEEFvEbmUYjYqAUycCUyfEGG5XBz4SeysRY+CWBhiCu/UkJ1SyYxrkIGSB5DYADJ2A3PeoDjvCrhbwXdugkIjCBTpyMFteQzLkEEYZTlTq2YMRVi4VNI8StNH0nOcoG1Y3IBz8xg48s4oOvNabW8STVoOdLaWBBBDAA4wQD2IOexBFQfDB7PcGIoqrMWaMqzHIjVRqfK4Mj5Yk6ixx54yNi38Nm2m4mjiM8rGFJHyzEkA+I7nJI27LlVHlQT9KUoFfM19qKltmN0j63C6GOkNJpLDC4ZMdMDByCfET22BoJWlfBX2gUpSgUpSgUpSgUpSgV8Nfa+Gg845x5uaQ3VpFBq0EIWL4YuNEhwmnBG+MFhn5VzcquImMskPXWRSyjCaomklklk2kIGGDxj1HT86hudb214hfhEiTMJYPI8Slp2jYxvHknJRPng5ORsN7DbzLGmpiFUY3OwHkB+wYrizZb0vx/T1sHT474eetb7ed+PP2+zs4LxCeAzgWoCySM8caGNYkBChfFrypOGLgIcscjzzu4HxyS0tYUmtmWOKJRIyOjFAANREY+wu+wJIUdjVXseMexyTmUyPBLK0qMUdXi1DLIVkChk28Ogk/zas0N01ymm3ikbWuzyxvHEoYfExcAsMeSgk/LuLxkyTPhyzixRHlL8SaxMrNIVaXQocIXZmQZZAyR/GPESAQe5xUJy3As9yXt4hHbxza1OMYIhMTIoGyl2ZmYDYBRqw7ELY4+V7bQiyQxylI0jLOikssYwurPf/DNTEUYUAKAANgAMAD0A8q6nGh/8o0BPUjmjXUyiRoy0baWK6tUerSNj8empDh/EYp11wyJIv60bBhn0yK5OVmzaxEnOQTn1BYkH8K23vBYJW1PEhfycDS4+jrhh+NBIUqvcd4ekVvLIslwpSNiMTzbEKdPdj54qehQhQCckAAk9zgd6DOlKUCoG45mUO6xwyzBG0s8fT06wcMo1upYr2OB3yO4IqeNedi5axPs80UpJeVoniQyrKhkL5wviVgHXVqAGTsTWeS1qxuGmKtbW1aWHGecpJke4sTGY7afplJIpGknk6aiREXYoyiYAL8TsrDYA5on6Q+MXjKtzMZ7fbSnuujHPGG3QRs7v1CHJw+AVU7bVa7swzO73FvJakY6c7RjXsGy7MA0Srh2GHzsXyADW3mnhcUywNdXFw+mVXjlCpIA+cRqI0TQAzFfsHVgDO+9fqx7r/Rn2ei8FeRreIzY6hjQyae2sqNWPlmt95crFG8j7Kilm89gMnbzNcnL00z28bXC6ZSDqGMZAYhWK/ZLKFYr9kkjyrsuoFkRkcZVlKsPkRg1swUniHMN8RJJEscccQy+YxNowNR6jmaMatJBKoGx+scgVr4ZzPezgshtRpbAQxzAvhVLK2ohoWBYZ8Lhc/arHjNkYI7iFZvDH0r24lnwxbD4SNYo9AOfZtySN8d8nELP7TYypLcxKVkeYEwyBwnWCTuhyAxZTFK2MY0eeQAebJ9WK7ie/wDDen05numuI80xTzCN3ktwqhdDO0Jed3KYDqR1AuAPCSPefTE5yJxY3EB1Mz6T4JGxqeNgGQtjbWMlD6lCfOq8Egv5o4Y3yCkkjSxbYTSqB45CpVzrMXbI8O/arvwfhENqmiBAik5IGdzgDJz9BU4eVvXPv7Iy8a+mP+u+lKV0MSlKUClKUClKUCqbz9ziLRejCQbl1yPMRIcjqt8++lfMj0BqZ5s4+ljbtKw1MfDEmcGSQ5wufIbEk+QBNeEXVw8jPLIdcjks5AxqY+g8gNgB5AAV0YMPOdz4YZ83CNR5RbOVkOh8uWMqMWyyzjxMGPchtyc+rV6Hwy6F3HFPA4Rom1FZVyFJjIyy6hggNqU5x2Ned3EkTEl0cFMZYBsr6eJCcVt2Kg6wyKvT96hOlF1jR1BpYY6jHckghfSo6vpvqatXW4/r47r9F1n0omltzE/389noHD+ItI40XIaPUwlW5lDNNGmRI/QWP3akAspBAIxkYNehcnWzpAQysiGRjBG+zRwkDShBPh31EL9kMF2xivDuHcxzxqymaF+pN1HZsAuAuh4mxsykAZ9PIDykuB853drKGRo5IiCHjkmlOfG7JpZi5QqGCZGchRnO2MMfS5InevzDTJ1WO0R3/Evfaj+NcUjt4meSRI/C2nWyrlgpIAz3Pyrzkfpal87OL5/xlhgf2FZPdycQlSWezh0SWZYQtL1DgTI0YOqMCJirliN8+Dtipy1tjjdoRitXJOqy9E5fg0WsCYwViQEfPQM/nmpCvL7rECmRba9hYDY2rhx9eishRv6SGrfyWjNbRzySNJLIgLsZCytgnSemD042wfEEAAO2+KzpeLNL45o6OaTmJIh8Us0SAHzUSCST/RpJUzUIZlmvtIwfZotR+Us+VUfJhGr/AHSD1qbq6hUPDf3DvMqRRYjk0eORwSNCuG2jIGQ42qYqI4R/3i8/+WM/6tEP8KDd1br+Tg/tX/5VVjnKeW3aK9lVBHGDDMqO7sVnkjCMi9MaiHC5HmCcb4FXiqXznxSKdY4FMjIZgJ5Io5JESNVfWC6qRqJwmxypYHbFRaImNStWZidw5G5mtAdLXEaP2MbtolBPZTE2HB3G2M71yQOReWgVXjie41hJMR5xBMCyxfF0y7RHxhQG043aob+ArZuLQLEzvC6pKGEzswcRTMjpOWLkBY4cDURudsVZuPWDR4hgQKs6SAzEtJKLiONpICXclmOpQQTnGgjzFZxgikxK9upm8aXtjjeoK+431YX9lErO0RMUixPo1Mp0MHYBSM4Pc1LWU4liRx2dFYfRlB/xqv8ALPHYI0FpLNEk0LtbhGdQxEbEQnHq0fTIHzI3xWrJXV5YExV5rK7aTSAVmuNS7HVhiZyCNXljHyrpj4RJaIJWt4F96EwkrswWaVY10hkwp0lMgEA6TXoVUjm2/W8jMELYHUHvQW1aoZAWEaJ4mAKkFgVA33ODWVqViO8tqXtMxqPw0cg8IlaUXUzbxo9usYI0BtUYm6YXCiLXF4RjVjvjGKv1eTcj8SazvTZs6iMuI3RT4FkeMSRSLnddXwEebEeYyfWBWvGIjspkiYt3faUpRQpSlApSlArj4vxOO2heaZtKIMk9zucAAebEkADzJFdleTfpZ4uz3CWyk6IlEjjyaR8hAfXSoJ+rg+VXx052iqmS/Cs2VvmbmWa/mDyKI4kBEMQOojUfEznsXwFG2w379zFUpXrUpFI1Dyb3m87lovRiN8fqsfvwTXoXLL54LcocDM5jB77zNEAcfV68/u0yjj1Vh+IIq08uzg8Lug3iT220OkqWyHe21LpAJbIHbB71zdXHp+PH7dPSzq3jfn9ObmtF/g/AYPo4hOC3h/8A6WryN2GPiY9qqbWpMgZY8qsWZCI9aquoDUxG6DJPi7etW/myX+JSjQUHtxAU6fLh/fCk4z6VI/okH8eYetqw/CSKscM8cMzE717/AD47/wAtcnqyRExrcePjz2/hXeXeKQ2j6preGe2Y6pFaJGaPIwZoyQSdu6djjIwe/pXMvL8UPSltIEOsG3khTC9aCRdRCnb3iiPw5OMFl2yCOq6/RrZPKZNLqpOWhVgIWPmNOMqp81UgHfbc5leYZOm1sxVzGkxZzHG8hUdCVV8EYLY1MBsNqxzTS89o+7fDF6eZ+yocp8BRpDEsdykSISJiJ7WRX1ACJw2lbnbJD6TjTuTkGrzwXgsVohSAMqk5IZ3fxHdm8ROCSSTjuTmtDczQDynPyW1uSd/kItvvr4eI3Eu0FvoX+UuTpH1EK5c/RtFZRGmsztr4bGBf3ZHcx2+fn/2wz9fL7qnqjOE8NaNpJJZBJLJp1FU0KAi4VVXUxA7ndj3qTqUFRXCWzPd/KVB/q0R/xqVqvcJ4pCjXIlljR/aX1B3VTgIgTYn9QJQd3NETPZ3CxqzO0LhVQ6WYlDgBvImqBbSyQ6DgExxgv1R0mJMZEcccWQttqfSAuC2kEn7Jb0BeYLU9rmA/SVP31WOPW9lcXMAWSOUzTaZollV0cR20xDPFuD2Vcn+b5gYpenKGlL8VL4DdLHxKNgJBH1XYyPE6KVFsyyOFIzGnVZQA2D4k/WFXfmTj1sIlK3ERdZomRVdWZikqsyhQc/AH8u2ao8Vv0OI6IpZ1RLlbddMrahG/TDL6Nl8OSwJOFyTir/d8FlZSpnSQHv7TbpKfuKGP8e9b5ImIrv4c1JiZtr5SfKkmYGj2DRSyR4HkoctD+MTRN99efBFkt2hkyWiHvkZ3tEWTU3illHjZ2IL7ZByD5gm4cIvUtJ547mZQZSs6SSFIw+VETxgfzNEeO5w47966OKcNgfiNq7xxs/RmIZlUn3bQaGzjuutsHy1tjuawvXk6KX4u7lISexwGZnZ2jV26nxrrGrQ3mSudOTucb71T+P8AB+hK6ZkMVw0szmGNlYYKEw64zlnOW0/CAqtsT4h6BLdInxOq/wCcwH7a1fwnD/LRY7fGv76tNdxpFbanb87cU4oJJfaFBRXb3qgktGrFvGGG4A0QyBmAwzMAcV7NyHzcLxTFIV68YyWUjTMnbqLjsQcBl8iR5EV5Pa2GI0QnEkIMRbHmngZSPtKcdvofQ1a/0U8JHtTEsi+zrqVEB8XtAZc7k6FGlhp3+zuAMV0Wx6o6MlPRyl65SlKwcpSlKBSlKCM5m4kbW1nnA1GKNnAPYkDbPyzivAZppJJJJZpDI8jamZvXAGAPJRjYDsNq9L5j53Mwlgt7XrRkGOSSRgqEMpBwvc7eWQdwdtjXl6RyRnpzDEgGfLDr2Dgj8x5H7q6uktTlMT5c3V0vwi3s2UpXwivSeaxWQNkDuO4wQfzqz8vOYrONVRmWS/Oy4JPRtAUXJIHxKO5+zVdiYCPp9KH4tXWKapwM50CVicLn0HbavT+TuX+vwdY2Yo8jvPHIu5RusTC4Hn4VTI8wSOxrg6v1Y+N41ufw7el9N+VJ9vyo3M8ryQqsihVku5pFwdRxBbx27b4x8TOPqp796lv0VuBxDB7m3kx9zxGn6VEht5LKBGUCOCRdJIzjVFjOdyxIJ9TWP6OLWVLv2gwTMiQuqkJp1O7JsC5UdlJznG/eqUilOm4w0tN7dRuXs1cXErLqDKnS4+FsuMAkah4GB3xXEOI3L/DAkY9ZpMt/UjDD+9WrRdt8VxGv/wAUG/4ySN+yuPlDqSPDbV0zrfVnt8Zx383Yk/lXY7hRliAB3J2A++oM8OLY6k874/8AU6f49EJkfWta8v22QxgR2HZpB1WGfRpMkVHOEbdZ5lts4WQv6tEkkiAjyLopVfvNbP8AKC3zjqD8G/dWwbbDsOw9K+6qjmbc7cy2g2NxED/OYL+2uZ+M8OJ1Ga0JO+S8RJ+efOpHUfWvlOZtE3fM3D1hkdZrZxGpOkPGckAkL9+MVGcE5gsIo1PtcLPMepIwdcdRkXKhQfdrgABfluSSSbTmgOO1OZtQ7pLIXvtsd1Ftl3hLrh5xGY43DH4CRgHPmqnbfM/b81WborC5hAZdQDOqkDHmCcjFT2o+pr4TUzkmfKNRDzLnbjVrJcxgTxsEhbXpZGz1ZIyBk5BGmN848m8tquXB4LSSztVuTbytHEg94Y30toAYAkn6fPFTRUegrQbCL+Sj/qL+6qxbvteb7rEfDmjj4ZF8Isk+ghWvG7m6tp57iX3B6kzHT7vAVD01wPmqKT6kk+de4R2yLuqKD8lA/YKyeFT3VT9QDWlM3Gd6TjycJ3p4rAY1UBCgUdgukKPw2rGW6MbJIkjIQyo5jcoTFI6q6llIOB4W/o17I3C4CcmGIn16afuqI5nsUWHVHZRzlWVigjiJKq6lwAwyWK6gMA71rbquVeOm89VuNcVd5ZvJIr2JUkcpK2l0Z3dWHTkcv4yQGUoDlcbEg5yMeoRSqwypBHbIII27jIrzm8slMSmG0tJZsoTEltpC4ZS4MrjSBjIOoKfTfAqw8q3F1qKzQLDFoyoAQEPrbbCse6FM7DDKcEhhjnrOo0wveLTuI0tFKUrRUrRe3ccSFpXWNdgWdgqgk4G527kVvr4Rmg8E5bDaMdF2aOaRciOVvAxyXQohD5IH3edd/FuXZrh4m9knYKGXOBG6FtJVhrZT5EH617Q8Oe21aGiIrLU1tyhpOaZrx12eMx8gcQyAoj0+s7qjD6mIOG/AVKQfo0uCBruIVPmFR3/vFlz+Fen0rb/1ZflyThxzO9PP4v0YL9u7k/oRxr+baqtFny5FHGkRaZ0RQiq0rhdI2AKoVVvvFTFKyvlvf/KV61rXxDms+HxQjEUUcf8AmIq/sFdNKVRYpSlApSlApSlApSlApSlApSlApSlApSlApSlAr5DEA2QACxBYgbkjbJPnsK+iuiGLG5qYjckN9KUrZYpSlApSlBg0YNamt/Q/jXRSomsSOJoyPKsa76xZAe4qs0RpxUrpNuKwa2PrVeMo000rMxH0rEqfSq6kfKUpQKUpQKUr5QfaUpQKUArIRH0poY0raLc1mLf1NTxk056+qhPYV1rGB5VnVoonTmFufM1mLcVupVuMGmKoB2rKlKskpSlApSlApSlApSlApSlApSlApSlB8Ir4Yx6CsqUGHSHpXzoj0rZSo1A19EelOiPStlKagYCMegrLSK+0qQpSlApSlApSlApSlApSlApSlB//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6" name="AutoShape 6" descr="data:image/jpeg;base64,/9j/4AAQSkZJRgABAQAAAQABAAD/2wCEAAkGBxQSEhUUEhQWFhUXFhsXFRYVGBgYGBcWFRUYFxYWGxYcHiogGBolHBgUITEhJSkrLi4uGh8zODMsNyktLiwBCgoKDg0OGxAQGjAlICU3LTQxLDQsLC00LC8sNSwsLC4wLDQwNywtNDQ2Mi80LCwsLCwsLTQ0KywsLCwsNCwsLP/AABEIAMsA+AMBIgACEQEDEQH/xAAcAAEAAgMBAQEAAAAAAAAAAAAABQYCAwQHAQj/xABLEAACAQMCBAMFBAQJCQkBAAABAgMABBESIQUGEzEiQVEUIzJhcUKBkaEHUrHRFSRTYoKSk6LBFnKjpMPE0tPUMzREVGNkc4OUQ//EABkBAQADAQEAAAAAAAAAAAAAAAABAgMEBf/EACkRAQACAgEDAwQCAwEAAAAAAAABAgMREgQhMSJBURNxocGBsTJhkRT/2gAMAwEAAhEDEQA/APcaUrF2ABJIAAySewA86DKlQ0fFpZQTbQal+zJM3SR/mgCs5X0YqAe4yN6zWa884rYfMTyH8uiM/jQS1KjdV16Qf1pP3Vifa/8A2/8ApKCUpUUy3nk1v/Uk/wCOvqpeecluPpFIf9oKCUpUZpu/1rf66ZP2av8AGtZW9/Xtv6kv/HQS9Ki1W7+09uPpHJ/zKzCXJGRLAf8A6Xxj69WgkaVG9O6/lYP7Fz/taxLzhghnt9RGQpiYMQO5A62TQSlKrr3oZZG/hGJViOJDEIcRseyuXL6T8jvRZst0xfsXIBwI4S6gjILAJhBj9YCgsVKhoeHyDGb+dtXw5W1Gds7Yh32rRcsVlEXtk5kbHgSOFyoY4DviE6F2PibA2PpQWClQYtnAB9vlIZtKnTbHLHI0giLB7Gtr2MqjLXsoGRuyW47nAGemBuSKCXpUNdu0QYveBdCGRtaR7Rr3cjbwj1rRdXZjLrLeqpVA5CxoHCuxRCFOrVlhpAA3O1BYKVUob6IxNNLf3ESI+h/aBFbFXIBAZWhUgkMpGe4IrpcxaDIt7NIAqN7qWNyVkYrGQqrghiGA9cHHagsea+1UDewYZjcXgiU6eqS4jdywRVjbTmQliANAIJro4VbrOH6U97G6EKeqSGGpQyt05VK9iO6/UUFnpULb3ssMqw3JDrJkQzgBdTgZ6Ui9lcjJBXZtLbKQAZqgUpSgUpSgVB3SC6meIk9GEr1VG3UlYLIsbeqKpRivZtYB2BBmzUPyu2qOR98vcznf+ZM8Q/uxrQY8wca9laEbHqlo0UnGuXA6aBuy5Odz5A1B3nMU0F3DbvIsjGNzMFUbSzB3g0gDIjTpFMnc9VCSTmrZxHh0U66ZkV1wRhhn4hg/Q4861xcJhVNGgFfBnUSzN0gojLOxJZhoU5JzkZoIrlXjj3LeMaSLaF3QgApMzzrKD8vAuPLG471Icx37QRB0xnWoOe2knxflkV94ZwaCF2khQKXjjjYgkhkhBEfn3AYjPc7Z7V1XsMbriUKVDKfF21AjT+eNqCgLxqbpM8TO1wUiYtKxGrMiEqlrjEURGtAzBWb+d8VaLzmadkEqTEdaWKaBFQsTGsUsnswVd26ghXJ9ZGPYCr5Fwy2gj0rHFHGGD4AVV1qQVY+pBA3PpWJmtElj8cCylcRDUisyEDAVc+IYAxj7qCnX3MDOzoZHAaaRrV0cgSxPw53K+E7lWZWx5akI7bWHlC8VtaRTG4hVI2SUv1cM4YPD1ckuV0q25JHUAPlU1/BkOVPSTKtqXwjZun0tQ+ejw/TasIbm3iPRRokKjaJSilRjPwDsMfKgqXNy3BuZwjOYHs1jlCkjpb3EhmB9WVGj23yyHyru5Y1xyRozOUaORF1E4zFIrRlQfJklbf0QVZrm4jXSHZRrOhQxHjY/ZAPc4ztUIZ44romadpZFBEcUcTHopIQfEIwdzpUBmxsNu5JDRzdPJG8YUkxzlYmAJ8LrIJMrjtqiFwCfVUqrWXE1msTIsfUeVrZpmiYSSOHuIjJHJLnSC4YqsIY6VODgHA9El4nBlg0iZjkjRgdykk2kRKR5M2tcf5wol/CI3cMqxxs4kONIVo2IfO3kQd6Co20EUsS3OjS63cA6OCptwskSLC0eAAwVtR226hwSCCeblu9na0fUkgcwSu8ccbFRK6szGWV1DPMWOOmmdPY52NXuK9iZgqsCzaztvnpMqSZPbKsVBHf8K+2N8kwYxnUFYqWwdJIAJ0sRhxvjK5GQR3BoK0eLKJrcxw3LxpDIilbeUapPchRllAUaQ/ibC/PatPD3n9sm1LKmqdX0RxFVZBFEuuW6YaGUAYCRnJIIOd8WfiPFI4MdQnLfCiI8jtjvhEBYgZGTjAyM1jJxaITRQFsSSo8iKRjKx6NWc9j4xt8j6Ggp/L0E0D2luY5TG0rzairFY/cziWNm+x70qyg9+pgfDVn5rRzbMY0MjK8UgjXGpxFPHIyjO2ohSB865oubYWh6yJKw63RChMMXZwsZ8RAVX1IVYkAhxXffcQeOESdLDHGVeREEfqXkyVCj1Gr5ZoKLJaXkmuCa3aRikULszFYpVeWaZgJsMQioERjgny3yK5bvh98Xik9mDSp7NB1Tr3eJo5SxjC5EAkjJL6vtDA86t1zzHcLEjraAs65CNNoZ31MBHGvTLMcANllQBWBJGGxZ6Clw20imCV7SWR1aYyKTCWFxJ0ws48QXp6Q6BhuqkDHeuTivLl0vvIEiDys7zxpsiFFEtsEzjURLGuWwNRkY4ANegUoPPY+G34tlWBPEjQ6BdMFB6JBGIoiVhiAHqzsSMnbJtvLkRWHLI6SMzNL1SpdpM6SxKnSQQBjG2kKBjGKlaUEfx606tvIoOG0lkbzWRPFG4+YYKfurbwq66sMUhGDJGjkehdQ2Pzr7xO5EUMsjdkjZj9FUk/srXwO3MdtCjfEkSK31VAD+dB3UpSgUpSgVB8sDp9eA5zFcSNv5pcO1wrD1HvGXPqhHlU5UbxLhrOwlhk6UyrpDEakde4SRMjWoO4wQwycEZOQrvPLaJo36rRkWtwY3EjKBNG0DRLoBAkLZcaSDkDFauKRs8UjyvKwivIlaIOQhSWS3Lh1G7KqSP4SdOBnBNTx9s7PDayYOQepIu489JjbB++n8d30w2q6jk+9kOTgDJxEMnAA+4UEvbwqihEUKqjCqoAAA7AAbAVReNm6Av1SNemJ4phI2pm0iO3YhIUBL4ZHO5Hpjzqx4vyf/AAij196393bP40ihvx8U1q2+2IJU29P+3bP1oKhe3oiuEEsUbhZbrpPPlkSRrhXyqAMzyaHGlVGSNQBG9ZQxyvPOs9tJ7LJNEzyJEDIWMMIAMZJeOLUM+HUy5wSmkmpvivFbuJiqzWxdV1tGtvI7Bd/Ezm4RIlODhnIBwfSt3B72+miXIgViSTMY5BGUz4FSIyB2PqxKr+rqG9BYL5nETmMZcI2gerYOkfjiqNwOGaW1aB7VlV4ikkbJg65F95JLPKQZWJz8CnfzI7WmO2vMeK4g/oW7gf3pzUT/AAo7EiO5kmwcEwWutMg4IEm6EjB7E4oOOOK6DhzFL1WjQJIEidlTox64tUjgQnqiRmJU6spucYDgFlfxs4mBdzKzsyGKKGTONLO41SvhdK4CqAEAxjc9ntDZy1xxBd+wtU0/Ta3bb76y9qk+zPfevjsw33DEK0EfxLl64Ess0cal5Z4hJpZQHjRYGSY6uxhkR8DvpZu+1dbQziG6t5IVRJXucTSSoEKzlzHpAy2rxKCGC48s4rb7W++q6uhtvpsmBH+hIrRII5FxJc38in7L2mx+72SgjE4LPM7ezSoFS6k1d+m6S20DzRalYNhpwxLL5k7HcVd+DyOYwJIRCy+HQrK6YAGChXHh8hkKdu1QEcEYAWMX5AHhCB4V/DCKKLYse8PER9bxR+QuMUG7iPDrr2iSSPDK+nQwlETxoqAGE5ifKF9T5XBy2N8Co2blK6ZWla41XauDCWJEQjVXQI2AGJKyyjJzuQcV3SWjgD3F+f8ANu0/b1xWJtm/8txH7rxf+qoNacoPEFEMrMmm3EiysT4rWaJ0dQoCg9NXU7b4T0NWHiXDxK8LEZ6cmvBbC7qwyVwQxGRjtg75FREcBxva3p+T3Sn/AHnFY6P/AGN791zHj8PaqCT4dw0pcXErZIkK6GZgzABcMq+EGOPIHhyRnUds1LVVBCM7WF59evGP95rLobf9yvf/ANKf9VQWmlVaO2QDezux9ZQ/7Lg1s6aacLBfD5CWRT+JmAoLLSqxb8PY79K9Hykuzg/1ZmrZLw5SPFaSv8uvq/JpMUG3idyLlxbReJQ6m5cfCiKdXS1djI+ACo7KSTjw5nqhrQyRoEgs0iRRhULoir90YYD7qwlnvYlLtHDNgZZItaOQNyE1kq7emSuflQTlK0WV0ssaSRnKOoZT6hhkbeX0rfQKUpQKUpQKUpQK4OPTypbTPAuqVY2Ma4zl8HT4ftb748+1d9KCjWSx6w0Si8hCqQsTxdT2gE9WadJGTXJkLgk5UgjSKn05ijBUTpLbliFHXUBSxOFXqqWjyTgAat8133XDIZc9SKN8jBLIrE/eRVPvdCvcW9qrFHQ23SyWia4kxqZFY4RIUy0mnAOoDdhign+YAZZILbOElZnmxkFoYQCUyPJnaIH1UsPOsX4qQiNGFVFuvZ3QjcprMI0YICkMUbz8II88jJ1031uuf/CzAfMrJb5/LFYX0FrDP1ukz3L+IJHqZiQugydPOhDpwpkONsAnsKDXzPzElmS0kqIot5XVDjVJIpXTpHdjjVsPX5Vw8G5ha4mYCddEexSOI5ZkQB2mZx7kGTUFTAYgA532k+JQW9xK0TwNK3SaCVwMKkUwDPG0hI7gIcLlhkds1x8PsLQzzSJHIUBeQzO59nWQn3nTBbGrdiXC4GGGruKCs2HHbuaKT+MTRvLHFJEXhRQ3iVJzBlcLGGmgUa9ROCR3zVt45beyWFyYZJQwRn6jOzuGwMsC+QDgdgMfKsOCW1oukJDIOrhY2m1MWSABkK62JRBjIGF3Gcb5O6744kgMSwPMXaaLp+70lYGEcrMXYAJqYDzJz2oI+PiNzHcpatMsg1YWZkALarad1ilC4BcGIOSunKkbDzkeVondOtPK0kpaRP1Y1VJWTCxA4HwA5bU253xtXBZcTgEUSw2wUoTJoLIkcWlpIus02SCrFZNLDUWGTjGSJSLiUcUc+FCtEOrIgOzNKvU1KcZYMxYZwMkHagz5kvHgiE6kdOJtdwCM5gCkSEejKCH+egjzqpWnGuoW67TOFKYXX0Yx1x101aSHlk0SRKI1DnwjbJybKnGGuGdIo06YZomec4WR1yHSNACZVGGBJwNj3wca04xbGRmWNTNHOlqx0prXWwVTq79Pc/gR3BoK3w2/W6mCSTTo3tU2hpGlijYQXUgit4QCqMwVFDggnSCNySVcS4jJFHJFcShppwImmiuCUhzMsRfpYX2dVMhAO5yACxO9WvjXGobV4I3UZmeRtsAIsUbSyzN8hgZPqwrs4YI5oRIIdAnQOyOihzrGcSKM5bfcHNBX+buJvL04LJmeU65QYXTAaDRpWRiwHTLyIGGc4+tRcvN0dzgtI6LqIW3SZIJSUAzrywkdidWlE8JA3JOwv8NsiYCKqgDACgDA74GOwzWYWg0cPuurGkmh01KG0SDS658mXyNUu65jKSTWrP8AE1ykkhY+4d1D2ak5wgdDJj5oMd977WqWBWBDKpB7ggEHGMZB74wPwoKBy/xmOWWR5w0jB2WKFn6kiCDSngtkzjxqzGR9JBI3xip7k3jkMsECCZZZ2iEsio3U0GQa21EfAuSQNWO2KsSRqCSAAT3IAyfr619jiCjCgAegAFBkK+18oTjc0EVyyfcsPJZ7hR8gtzIAPuGB91S1Q3KRBtg43Ekk0qn1WaeSRTt8mG9TNApSlApSlApSlApSlBhKDpOnY4OCfI42qjcu3Qgk1yKxAhSGbAJe2mR3aZpI/iCSs4fqgEEKCTjBq+VH8S4RFPguCHX4JEYpIvntIpBx6jsfMGg4OOyZWC7h96sLamEWHMkEiFJNOM6sZSTA3PTwO+KjbtUuHkaG6gMcpVm966upRdGnMbqWTz0Er4tWc5xXy54TcWbGW3ZnB3kCoMse+t7dcLISSSWi0PsNpO1a4OZbK4UGeBGnzpEQjWYyP5iF9OJMbk50lBu4Sg5LbgEduza7+Noi+sNPJqZPCgOFZ+kWGnZ2ViowANqxFhaSSPHBdW8MBjZEEN2ZC+tAN7Zj0owrbjGrOB2BIM9ZcPm7pbWdqPIaeq/9IIEUH5Bm+tdknC5nXS80f9C3Ufk7OKDgueGi4MPtNxFII3LER6oQwMZXB0yHUMnJBOCNsVwycpQsqRpddJY2uGURaAMXNwJtDI2VZABpKkYPyrtPJiZzrQnzJtbU5+uIwfzrVLwB4xn2WwufUCFYHI+ROtWbHbOkH1FBhLy6DOJzcw6+nGhLQq2kxgjVEDJoiJz+qT88bVJXvD7eSaGV5vHFgHxqBKBunUUYDaXw42GD27kVlwqwspk1x20I3KuphjDow+KN1xsw9PoexFdw4LbDH8Xh27e7Tb6bUFd4ZyrBE5PtTupLEKXQNh3L6TMB1NIJICqyrjuCd6zPLKExMZ1DxXDykpgCSN7hrgROC3cOVIbywcYDGpw8v2v/AJaD+yj/AHVV+O8Kt3W4EdnEY4hokWKBerPIyqekpVSyIAy6nUFtzjGnJCZ45wNbpgxCkFUQOGOoRNKsk64wVKuI4l23IJ3G1WDOO9Ui14eqhc2twzAAao5EtsIg0pHHCswIjVeyn59yTUxYcGsp0DiIOOxEutmDKcMrrISQwOxBoNfDOHi6V5ppJW1ySCMRzSRxiJZCkekRsoOVUNrOSdWxxgV2Ly5DgDVcYHb+N3X7erk/fUsiAAADAGwA7ADsMVlQRI5eh2z1Tjya4nYfeDIQfvr5/kzaZybeIn5qD+2pelBFry5aDtbQ/wBmn7qwHLFp3FvEPooH7Kl6UEJccp2rjDRnGQdIklUHByMqHAI+R2ra3LdqfihUj9ViWXHppJx+VS1KD4qgDAGAOwFfaUoFKUoFKUoFKUoFKV8NBovpWSN2RDIyqSEBALkDOkE7AnyztWmbi8COsckqJI2NKMyhjnYDBPcnYetcR4mI0nuXMqxIuXikjIZWRd9H6wYadhkE9jua8uu+IzyIWEaK9zcTCd5yuiFUlMYRvENRCAKNJOdG3fNUvfjprix85n/T2uq3HaonFJZCoUtZoVI21FZZBMxA7sAbcZO+DiojkrmO4W3c3xaVUkKx3MULFHhUACRiu531ZYLjY7kb1auI8PW4VHRyjr44Zo8ErqH4OjDGVOQdvMAi7KY0r1xxufppN1o1EkbyiAIG0W4iZklaTOzAhCW+DxacE4apPlvjXtMk+ktoVYdOuNo/jQszDUASCfPtttUVDIbHECWUEry7utkFjZxjHUeF8KibYy0hHkD5V2cJ5ntpWb2eJ2YAK2hFDYjyANJYPpUkgEjG+2c0EPxrmGeKXAdisEsk0ihC3UgWSMMrMBhQkbXBBON0j37gzfDOHrJdvce9XpswGoygyawRk58JhAJ0ouRsGJzjGy1eCNDGLWbQVKtqhZiysWLKxOS4Jdzvn4jW5LpyWNvaMC2AZJisSnSMLkDMmw7DSPqKD7BFp4hKVPx20bSL5BkkkVHx6spZc+kY9Km6juF8NMZaSRg88mOpIF0jC50xouSVjXU2Bk7sSSSTUjQKjpuCxs7P7xS+C/TkkQOVAAJCsN8ADPcgAHtUjSgpvNNtAgEEFvEbmUYjYqAUycCUyfEGG5XBz4SeysRY+CWBhiCu/UkJ1SyYxrkIGSB5DYADJ2A3PeoDjvCrhbwXdugkIjCBTpyMFteQzLkEEYZTlTq2YMRVi4VNI8StNH0nOcoG1Y3IBz8xg48s4oOvNabW8STVoOdLaWBBBDAA4wQD2IOexBFQfDB7PcGIoqrMWaMqzHIjVRqfK4Mj5Yk6ixx54yNi38Nm2m4mjiM8rGFJHyzEkA+I7nJI27LlVHlQT9KUoFfM19qKltmN0j63C6GOkNJpLDC4ZMdMDByCfET22BoJWlfBX2gUpSgUpSgUpSgUpSgV8Nfa+Gg845x5uaQ3VpFBq0EIWL4YuNEhwmnBG+MFhn5VzcquImMskPXWRSyjCaomklklk2kIGGDxj1HT86hudb214hfhEiTMJYPI8Slp2jYxvHknJRPng5ORsN7DbzLGmpiFUY3OwHkB+wYrizZb0vx/T1sHT474eetb7ed+PP2+zs4LxCeAzgWoCySM8caGNYkBChfFrypOGLgIcscjzzu4HxyS0tYUmtmWOKJRIyOjFAANREY+wu+wJIUdjVXseMexyTmUyPBLK0qMUdXi1DLIVkChk28Ogk/zas0N01ymm3ikbWuzyxvHEoYfExcAsMeSgk/LuLxkyTPhyzixRHlL8SaxMrNIVaXQocIXZmQZZAyR/GPESAQe5xUJy3As9yXt4hHbxza1OMYIhMTIoGyl2ZmYDYBRqw7ELY4+V7bQiyQxylI0jLOikssYwurPf/DNTEUYUAKAANgAMAD0A8q6nGh/8o0BPUjmjXUyiRoy0baWK6tUerSNj8empDh/EYp11wyJIv60bBhn0yK5OVmzaxEnOQTn1BYkH8K23vBYJW1PEhfycDS4+jrhh+NBIUqvcd4ekVvLIslwpSNiMTzbEKdPdj54qehQhQCckAAk9zgd6DOlKUCoG45mUO6xwyzBG0s8fT06wcMo1upYr2OB3yO4IqeNedi5axPs80UpJeVoniQyrKhkL5wviVgHXVqAGTsTWeS1qxuGmKtbW1aWHGecpJke4sTGY7afplJIpGknk6aiREXYoyiYAL8TsrDYA5on6Q+MXjKtzMZ7fbSnuujHPGG3QRs7v1CHJw+AVU7bVa7swzO73FvJakY6c7RjXsGy7MA0Srh2GHzsXyADW3mnhcUywNdXFw+mVXjlCpIA+cRqI0TQAzFfsHVgDO+9fqx7r/Rn2ei8FeRreIzY6hjQyae2sqNWPlmt95crFG8j7Kilm89gMnbzNcnL00z28bXC6ZSDqGMZAYhWK/ZLKFYr9kkjyrsuoFkRkcZVlKsPkRg1swUniHMN8RJJEscccQy+YxNowNR6jmaMatJBKoGx+scgVr4ZzPezgshtRpbAQxzAvhVLK2ohoWBYZ8Lhc/arHjNkYI7iFZvDH0r24lnwxbD4SNYo9AOfZtySN8d8nELP7TYypLcxKVkeYEwyBwnWCTuhyAxZTFK2MY0eeQAebJ9WK7ie/wDDen05numuI80xTzCN3ktwqhdDO0Jed3KYDqR1AuAPCSPefTE5yJxY3EB1Mz6T4JGxqeNgGQtjbWMlD6lCfOq8Egv5o4Y3yCkkjSxbYTSqB45CpVzrMXbI8O/arvwfhENqmiBAik5IGdzgDJz9BU4eVvXPv7Iy8a+mP+u+lKV0MSlKUClKUClKUCqbz9ziLRejCQbl1yPMRIcjqt8++lfMj0BqZ5s4+ljbtKw1MfDEmcGSQ5wufIbEk+QBNeEXVw8jPLIdcjks5AxqY+g8gNgB5AAV0YMPOdz4YZ83CNR5RbOVkOh8uWMqMWyyzjxMGPchtyc+rV6Hwy6F3HFPA4Rom1FZVyFJjIyy6hggNqU5x2Ned3EkTEl0cFMZYBsr6eJCcVt2Kg6wyKvT96hOlF1jR1BpYY6jHckghfSo6vpvqatXW4/r47r9F1n0omltzE/389noHD+ItI40XIaPUwlW5lDNNGmRI/QWP3akAspBAIxkYNehcnWzpAQysiGRjBG+zRwkDShBPh31EL9kMF2xivDuHcxzxqymaF+pN1HZsAuAuh4mxsykAZ9PIDykuB853drKGRo5IiCHjkmlOfG7JpZi5QqGCZGchRnO2MMfS5InevzDTJ1WO0R3/Evfaj+NcUjt4meSRI/C2nWyrlgpIAz3Pyrzkfpal87OL5/xlhgf2FZPdycQlSWezh0SWZYQtL1DgTI0YOqMCJirliN8+Dtipy1tjjdoRitXJOqy9E5fg0WsCYwViQEfPQM/nmpCvL7rECmRba9hYDY2rhx9eishRv6SGrfyWjNbRzySNJLIgLsZCytgnSemD042wfEEAAO2+KzpeLNL45o6OaTmJIh8Us0SAHzUSCST/RpJUzUIZlmvtIwfZotR+Us+VUfJhGr/AHSD1qbq6hUPDf3DvMqRRYjk0eORwSNCuG2jIGQ42qYqI4R/3i8/+WM/6tEP8KDd1br+Tg/tX/5VVjnKeW3aK9lVBHGDDMqO7sVnkjCMi9MaiHC5HmCcb4FXiqXznxSKdY4FMjIZgJ5Io5JESNVfWC6qRqJwmxypYHbFRaImNStWZidw5G5mtAdLXEaP2MbtolBPZTE2HB3G2M71yQOReWgVXjie41hJMR5xBMCyxfF0y7RHxhQG043aob+ArZuLQLEzvC6pKGEzswcRTMjpOWLkBY4cDURudsVZuPWDR4hgQKs6SAzEtJKLiONpICXclmOpQQTnGgjzFZxgikxK9upm8aXtjjeoK+431YX9lErO0RMUixPo1Mp0MHYBSM4Pc1LWU4liRx2dFYfRlB/xqv8ALPHYI0FpLNEk0LtbhGdQxEbEQnHq0fTIHzI3xWrJXV5YExV5rK7aTSAVmuNS7HVhiZyCNXljHyrpj4RJaIJWt4F96EwkrswWaVY10hkwp0lMgEA6TXoVUjm2/W8jMELYHUHvQW1aoZAWEaJ4mAKkFgVA33ODWVqViO8tqXtMxqPw0cg8IlaUXUzbxo9usYI0BtUYm6YXCiLXF4RjVjvjGKv1eTcj8SazvTZs6iMuI3RT4FkeMSRSLnddXwEebEeYyfWBWvGIjspkiYt3faUpRQpSlApSlArj4vxOO2heaZtKIMk9zucAAebEkADzJFdleTfpZ4uz3CWyk6IlEjjyaR8hAfXSoJ+rg+VXx052iqmS/Cs2VvmbmWa/mDyKI4kBEMQOojUfEznsXwFG2w379zFUpXrUpFI1Dyb3m87lovRiN8fqsfvwTXoXLL54LcocDM5jB77zNEAcfV68/u0yjj1Vh+IIq08uzg8Lug3iT220OkqWyHe21LpAJbIHbB71zdXHp+PH7dPSzq3jfn9ObmtF/g/AYPo4hOC3h/8A6WryN2GPiY9qqbWpMgZY8qsWZCI9aquoDUxG6DJPi7etW/myX+JSjQUHtxAU6fLh/fCk4z6VI/okH8eYetqw/CSKscM8cMzE717/AD47/wAtcnqyRExrcePjz2/hXeXeKQ2j6preGe2Y6pFaJGaPIwZoyQSdu6djjIwe/pXMvL8UPSltIEOsG3khTC9aCRdRCnb3iiPw5OMFl2yCOq6/RrZPKZNLqpOWhVgIWPmNOMqp81UgHfbc5leYZOm1sxVzGkxZzHG8hUdCVV8EYLY1MBsNqxzTS89o+7fDF6eZ+yocp8BRpDEsdykSISJiJ7WRX1ACJw2lbnbJD6TjTuTkGrzwXgsVohSAMqk5IZ3fxHdm8ROCSSTjuTmtDczQDynPyW1uSd/kItvvr4eI3Eu0FvoX+UuTpH1EK5c/RtFZRGmsztr4bGBf3ZHcx2+fn/2wz9fL7qnqjOE8NaNpJJZBJLJp1FU0KAi4VVXUxA7ndj3qTqUFRXCWzPd/KVB/q0R/xqVqvcJ4pCjXIlljR/aX1B3VTgIgTYn9QJQd3NETPZ3CxqzO0LhVQ6WYlDgBvImqBbSyQ6DgExxgv1R0mJMZEcccWQttqfSAuC2kEn7Jb0BeYLU9rmA/SVP31WOPW9lcXMAWSOUzTaZollV0cR20xDPFuD2Vcn+b5gYpenKGlL8VL4DdLHxKNgJBH1XYyPE6KVFsyyOFIzGnVZQA2D4k/WFXfmTj1sIlK3ERdZomRVdWZikqsyhQc/AH8u2ao8Vv0OI6IpZ1RLlbddMrahG/TDL6Nl8OSwJOFyTir/d8FlZSpnSQHv7TbpKfuKGP8e9b5ImIrv4c1JiZtr5SfKkmYGj2DRSyR4HkoctD+MTRN99efBFkt2hkyWiHvkZ3tEWTU3illHjZ2IL7ZByD5gm4cIvUtJ547mZQZSs6SSFIw+VETxgfzNEeO5w47966OKcNgfiNq7xxs/RmIZlUn3bQaGzjuutsHy1tjuawvXk6KX4u7lISexwGZnZ2jV26nxrrGrQ3mSudOTucb71T+P8AB+hK6ZkMVw0szmGNlYYKEw64zlnOW0/CAqtsT4h6BLdInxOq/wCcwH7a1fwnD/LRY7fGv76tNdxpFbanb87cU4oJJfaFBRXb3qgktGrFvGGG4A0QyBmAwzMAcV7NyHzcLxTFIV68YyWUjTMnbqLjsQcBl8iR5EV5Pa2GI0QnEkIMRbHmngZSPtKcdvofQ1a/0U8JHtTEsi+zrqVEB8XtAZc7k6FGlhp3+zuAMV0Wx6o6MlPRyl65SlKwcpSlKBSlKCM5m4kbW1nnA1GKNnAPYkDbPyzivAZppJJJJZpDI8jamZvXAGAPJRjYDsNq9L5j53Mwlgt7XrRkGOSSRgqEMpBwvc7eWQdwdtjXl6RyRnpzDEgGfLDr2Dgj8x5H7q6uktTlMT5c3V0vwi3s2UpXwivSeaxWQNkDuO4wQfzqz8vOYrONVRmWS/Oy4JPRtAUXJIHxKO5+zVdiYCPp9KH4tXWKapwM50CVicLn0HbavT+TuX+vwdY2Yo8jvPHIu5RusTC4Hn4VTI8wSOxrg6v1Y+N41ufw7el9N+VJ9vyo3M8ryQqsihVku5pFwdRxBbx27b4x8TOPqp796lv0VuBxDB7m3kx9zxGn6VEht5LKBGUCOCRdJIzjVFjOdyxIJ9TWP6OLWVLv2gwTMiQuqkJp1O7JsC5UdlJznG/eqUilOm4w0tN7dRuXs1cXErLqDKnS4+FsuMAkah4GB3xXEOI3L/DAkY9ZpMt/UjDD+9WrRdt8VxGv/wAUG/4ySN+yuPlDqSPDbV0zrfVnt8Zx383Yk/lXY7hRliAB3J2A++oM8OLY6k874/8AU6f49EJkfWta8v22QxgR2HZpB1WGfRpMkVHOEbdZ5lts4WQv6tEkkiAjyLopVfvNbP8AKC3zjqD8G/dWwbbDsOw9K+6qjmbc7cy2g2NxED/OYL+2uZ+M8OJ1Ga0JO+S8RJ+efOpHUfWvlOZtE3fM3D1hkdZrZxGpOkPGckAkL9+MVGcE5gsIo1PtcLPMepIwdcdRkXKhQfdrgABfluSSSbTmgOO1OZtQ7pLIXvtsd1Ftl3hLrh5xGY43DH4CRgHPmqnbfM/b81WborC5hAZdQDOqkDHmCcjFT2o+pr4TUzkmfKNRDzLnbjVrJcxgTxsEhbXpZGz1ZIyBk5BGmN848m8tquXB4LSSztVuTbytHEg94Y30toAYAkn6fPFTRUegrQbCL+Sj/qL+6qxbvteb7rEfDmjj4ZF8Isk+ghWvG7m6tp57iX3B6kzHT7vAVD01wPmqKT6kk+de4R2yLuqKD8lA/YKyeFT3VT9QDWlM3Gd6TjycJ3p4rAY1UBCgUdgukKPw2rGW6MbJIkjIQyo5jcoTFI6q6llIOB4W/o17I3C4CcmGIn16afuqI5nsUWHVHZRzlWVigjiJKq6lwAwyWK6gMA71rbquVeOm89VuNcVd5ZvJIr2JUkcpK2l0Z3dWHTkcv4yQGUoDlcbEg5yMeoRSqwypBHbIII27jIrzm8slMSmG0tJZsoTEltpC4ZS4MrjSBjIOoKfTfAqw8q3F1qKzQLDFoyoAQEPrbbCse6FM7DDKcEhhjnrOo0wveLTuI0tFKUrRUrRe3ccSFpXWNdgWdgqgk4G527kVvr4Rmg8E5bDaMdF2aOaRciOVvAxyXQohD5IH3edd/FuXZrh4m9knYKGXOBG6FtJVhrZT5EH617Q8Oe21aGiIrLU1tyhpOaZrx12eMx8gcQyAoj0+s7qjD6mIOG/AVKQfo0uCBruIVPmFR3/vFlz+Fen0rb/1ZflyThxzO9PP4v0YL9u7k/oRxr+baqtFny5FHGkRaZ0RQiq0rhdI2AKoVVvvFTFKyvlvf/KV61rXxDms+HxQjEUUcf8AmIq/sFdNKVRYpSlApSlApSlApSlApSlApSlApSlApSlApSlAr5DEA2QACxBYgbkjbJPnsK+iuiGLG5qYjckN9KUrZYpSlApSlBg0YNamt/Q/jXRSomsSOJoyPKsa76xZAe4qs0RpxUrpNuKwa2PrVeMo000rMxH0rEqfSq6kfKUpQKUpQKUr5QfaUpQKUArIRH0poY0raLc1mLf1NTxk056+qhPYV1rGB5VnVoonTmFufM1mLcVupVuMGmKoB2rKlKskpSlApSlApSlApSlApSlApSlApSlB8Ir4Yx6CsqUGHSHpXzoj0rZSo1A19EelOiPStlKagYCMegrLSK+0qQpSlApSlApSlApSlApSlApSlB//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7" name="AutoShape 8" descr="data:image/jpeg;base64,/9j/4AAQSkZJRgABAQAAAQABAAD/2wCEAAkGBxQSEhUUEhQWFhUXFhsXFRYVGBgYGBcWFRUYFxYWGxYcHiogGBolHBgUITEhJSkrLi4uGh8zODMsNyktLiwBCgoKDg0OGxAQGjAlICU3LTQxLDQsLC00LC8sNSwsLC4wLDQwNywtNDQ2Mi80LCwsLCwsLTQ0KywsLCwsNCwsLP/AABEIAMsA+AMBIgACEQEDEQH/xAAcAAEAAgMBAQEAAAAAAAAAAAAABQYCAwQHAQj/xABLEAACAQMCBAMFBAQJCQkBAAABAgMABBESIQUGEzEiQVEUIzJhcUKBkaEHUrHRFSRTYoKSk6LBFnKjpMPE0tPUMzREVGNkc4OUQ//EABkBAQADAQEAAAAAAAAAAAAAAAABAgMEBf/EACkRAQACAgEDAwQCAwEAAAAAAAABAgMREgQhMSJBURNxocGBsTJhkRT/2gAMAwEAAhEDEQA/APcaUrF2ABJIAAySewA86DKlQ0fFpZQTbQal+zJM3SR/mgCs5X0YqAe4yN6zWa884rYfMTyH8uiM/jQS1KjdV16Qf1pP3Vifa/8A2/8ApKCUpUUy3nk1v/Uk/wCOvqpeecluPpFIf9oKCUpUZpu/1rf66ZP2av8AGtZW9/Xtv6kv/HQS9Ki1W7+09uPpHJ/zKzCXJGRLAf8A6Xxj69WgkaVG9O6/lYP7Fz/taxLzhghnt9RGQpiYMQO5A62TQSlKrr3oZZG/hGJViOJDEIcRseyuXL6T8jvRZst0xfsXIBwI4S6gjILAJhBj9YCgsVKhoeHyDGb+dtXw5W1Gds7Yh32rRcsVlEXtk5kbHgSOFyoY4DviE6F2PibA2PpQWClQYtnAB9vlIZtKnTbHLHI0giLB7Gtr2MqjLXsoGRuyW47nAGemBuSKCXpUNdu0QYveBdCGRtaR7Rr3cjbwj1rRdXZjLrLeqpVA5CxoHCuxRCFOrVlhpAA3O1BYKVUob6IxNNLf3ESI+h/aBFbFXIBAZWhUgkMpGe4IrpcxaDIt7NIAqN7qWNyVkYrGQqrghiGA9cHHagsea+1UDewYZjcXgiU6eqS4jdywRVjbTmQliANAIJro4VbrOH6U97G6EKeqSGGpQyt05VK9iO6/UUFnpULb3ssMqw3JDrJkQzgBdTgZ6Ui9lcjJBXZtLbKQAZqgUpSgUpSgVB3SC6meIk9GEr1VG3UlYLIsbeqKpRivZtYB2BBmzUPyu2qOR98vcznf+ZM8Q/uxrQY8wca9laEbHqlo0UnGuXA6aBuy5Odz5A1B3nMU0F3DbvIsjGNzMFUbSzB3g0gDIjTpFMnc9VCSTmrZxHh0U66ZkV1wRhhn4hg/Q4861xcJhVNGgFfBnUSzN0gojLOxJZhoU5JzkZoIrlXjj3LeMaSLaF3QgApMzzrKD8vAuPLG471Icx37QRB0xnWoOe2knxflkV94ZwaCF2khQKXjjjYgkhkhBEfn3AYjPc7Z7V1XsMbriUKVDKfF21AjT+eNqCgLxqbpM8TO1wUiYtKxGrMiEqlrjEURGtAzBWb+d8VaLzmadkEqTEdaWKaBFQsTGsUsnswVd26ghXJ9ZGPYCr5Fwy2gj0rHFHGGD4AVV1qQVY+pBA3PpWJmtElj8cCylcRDUisyEDAVc+IYAxj7qCnX3MDOzoZHAaaRrV0cgSxPw53K+E7lWZWx5akI7bWHlC8VtaRTG4hVI2SUv1cM4YPD1ckuV0q25JHUAPlU1/BkOVPSTKtqXwjZun0tQ+ejw/TasIbm3iPRRokKjaJSilRjPwDsMfKgqXNy3BuZwjOYHs1jlCkjpb3EhmB9WVGj23yyHyru5Y1xyRozOUaORF1E4zFIrRlQfJklbf0QVZrm4jXSHZRrOhQxHjY/ZAPc4ztUIZ44romadpZFBEcUcTHopIQfEIwdzpUBmxsNu5JDRzdPJG8YUkxzlYmAJ8LrIJMrjtqiFwCfVUqrWXE1msTIsfUeVrZpmiYSSOHuIjJHJLnSC4YqsIY6VODgHA9El4nBlg0iZjkjRgdykk2kRKR5M2tcf5wol/CI3cMqxxs4kONIVo2IfO3kQd6Co20EUsS3OjS63cA6OCptwskSLC0eAAwVtR226hwSCCeblu9na0fUkgcwSu8ccbFRK6szGWV1DPMWOOmmdPY52NXuK9iZgqsCzaztvnpMqSZPbKsVBHf8K+2N8kwYxnUFYqWwdJIAJ0sRhxvjK5GQR3BoK0eLKJrcxw3LxpDIilbeUapPchRllAUaQ/ibC/PatPD3n9sm1LKmqdX0RxFVZBFEuuW6YaGUAYCRnJIIOd8WfiPFI4MdQnLfCiI8jtjvhEBYgZGTjAyM1jJxaITRQFsSSo8iKRjKx6NWc9j4xt8j6Ggp/L0E0D2luY5TG0rzairFY/cziWNm+x70qyg9+pgfDVn5rRzbMY0MjK8UgjXGpxFPHIyjO2ohSB865oubYWh6yJKw63RChMMXZwsZ8RAVX1IVYkAhxXffcQeOESdLDHGVeREEfqXkyVCj1Gr5ZoKLJaXkmuCa3aRikULszFYpVeWaZgJsMQioERjgny3yK5bvh98Xik9mDSp7NB1Tr3eJo5SxjC5EAkjJL6vtDA86t1zzHcLEjraAs65CNNoZ31MBHGvTLMcANllQBWBJGGxZ6Clw20imCV7SWR1aYyKTCWFxJ0ws48QXp6Q6BhuqkDHeuTivLl0vvIEiDys7zxpsiFFEtsEzjURLGuWwNRkY4ANegUoPPY+G34tlWBPEjQ6BdMFB6JBGIoiVhiAHqzsSMnbJtvLkRWHLI6SMzNL1SpdpM6SxKnSQQBjG2kKBjGKlaUEfx606tvIoOG0lkbzWRPFG4+YYKfurbwq66sMUhGDJGjkehdQ2Pzr7xO5EUMsjdkjZj9FUk/srXwO3MdtCjfEkSK31VAD+dB3UpSgUpSgVB8sDp9eA5zFcSNv5pcO1wrD1HvGXPqhHlU5UbxLhrOwlhk6UyrpDEakde4SRMjWoO4wQwycEZOQrvPLaJo36rRkWtwY3EjKBNG0DRLoBAkLZcaSDkDFauKRs8UjyvKwivIlaIOQhSWS3Lh1G7KqSP4SdOBnBNTx9s7PDayYOQepIu489JjbB++n8d30w2q6jk+9kOTgDJxEMnAA+4UEvbwqihEUKqjCqoAAA7AAbAVReNm6Av1SNemJ4phI2pm0iO3YhIUBL4ZHO5Hpjzqx4vyf/AAij196393bP40ihvx8U1q2+2IJU29P+3bP1oKhe3oiuEEsUbhZbrpPPlkSRrhXyqAMzyaHGlVGSNQBG9ZQxyvPOs9tJ7LJNEzyJEDIWMMIAMZJeOLUM+HUy5wSmkmpvivFbuJiqzWxdV1tGtvI7Bd/Ezm4RIlODhnIBwfSt3B72+miXIgViSTMY5BGUz4FSIyB2PqxKr+rqG9BYL5nETmMZcI2gerYOkfjiqNwOGaW1aB7VlV4ikkbJg65F95JLPKQZWJz8CnfzI7WmO2vMeK4g/oW7gf3pzUT/AAo7EiO5kmwcEwWutMg4IEm6EjB7E4oOOOK6DhzFL1WjQJIEidlTox64tUjgQnqiRmJU6spucYDgFlfxs4mBdzKzsyGKKGTONLO41SvhdK4CqAEAxjc9ntDZy1xxBd+wtU0/Ta3bb76y9qk+zPfevjsw33DEK0EfxLl64Ess0cal5Z4hJpZQHjRYGSY6uxhkR8DvpZu+1dbQziG6t5IVRJXucTSSoEKzlzHpAy2rxKCGC48s4rb7W++q6uhtvpsmBH+hIrRII5FxJc38in7L2mx+72SgjE4LPM7ezSoFS6k1d+m6S20DzRalYNhpwxLL5k7HcVd+DyOYwJIRCy+HQrK6YAGChXHh8hkKdu1QEcEYAWMX5AHhCB4V/DCKKLYse8PER9bxR+QuMUG7iPDrr2iSSPDK+nQwlETxoqAGE5ifKF9T5XBy2N8Co2blK6ZWla41XauDCWJEQjVXQI2AGJKyyjJzuQcV3SWjgD3F+f8ANu0/b1xWJtm/8txH7rxf+qoNacoPEFEMrMmm3EiysT4rWaJ0dQoCg9NXU7b4T0NWHiXDxK8LEZ6cmvBbC7qwyVwQxGRjtg75FREcBxva3p+T3Sn/AHnFY6P/AGN791zHj8PaqCT4dw0pcXErZIkK6GZgzABcMq+EGOPIHhyRnUds1LVVBCM7WF59evGP95rLobf9yvf/ANKf9VQWmlVaO2QDezux9ZQ/7Lg1s6aacLBfD5CWRT+JmAoLLSqxb8PY79K9Hykuzg/1ZmrZLw5SPFaSv8uvq/JpMUG3idyLlxbReJQ6m5cfCiKdXS1djI+ACo7KSTjw5nqhrQyRoEgs0iRRhULoir90YYD7qwlnvYlLtHDNgZZItaOQNyE1kq7emSuflQTlK0WV0ssaSRnKOoZT6hhkbeX0rfQKUpQKUpQKUpQK4OPTypbTPAuqVY2Ma4zl8HT4ftb748+1d9KCjWSx6w0Si8hCqQsTxdT2gE9WadJGTXJkLgk5UgjSKn05ijBUTpLbliFHXUBSxOFXqqWjyTgAat8133XDIZc9SKN8jBLIrE/eRVPvdCvcW9qrFHQ23SyWia4kxqZFY4RIUy0mnAOoDdhign+YAZZILbOElZnmxkFoYQCUyPJnaIH1UsPOsX4qQiNGFVFuvZ3QjcprMI0YICkMUbz8II88jJ1031uuf/CzAfMrJb5/LFYX0FrDP1ukz3L+IJHqZiQugydPOhDpwpkONsAnsKDXzPzElmS0kqIot5XVDjVJIpXTpHdjjVsPX5Vw8G5ha4mYCddEexSOI5ZkQB2mZx7kGTUFTAYgA532k+JQW9xK0TwNK3SaCVwMKkUwDPG0hI7gIcLlhkds1x8PsLQzzSJHIUBeQzO59nWQn3nTBbGrdiXC4GGGruKCs2HHbuaKT+MTRvLHFJEXhRQ3iVJzBlcLGGmgUa9ROCR3zVt45beyWFyYZJQwRn6jOzuGwMsC+QDgdgMfKsOCW1oukJDIOrhY2m1MWSABkK62JRBjIGF3Gcb5O6744kgMSwPMXaaLp+70lYGEcrMXYAJqYDzJz2oI+PiNzHcpatMsg1YWZkALarad1ilC4BcGIOSunKkbDzkeVondOtPK0kpaRP1Y1VJWTCxA4HwA5bU253xtXBZcTgEUSw2wUoTJoLIkcWlpIus02SCrFZNLDUWGTjGSJSLiUcUc+FCtEOrIgOzNKvU1KcZYMxYZwMkHagz5kvHgiE6kdOJtdwCM5gCkSEejKCH+egjzqpWnGuoW67TOFKYXX0Yx1x101aSHlk0SRKI1DnwjbJybKnGGuGdIo06YZomec4WR1yHSNACZVGGBJwNj3wca04xbGRmWNTNHOlqx0prXWwVTq79Pc/gR3BoK3w2/W6mCSTTo3tU2hpGlijYQXUgit4QCqMwVFDggnSCNySVcS4jJFHJFcShppwImmiuCUhzMsRfpYX2dVMhAO5yACxO9WvjXGobV4I3UZmeRtsAIsUbSyzN8hgZPqwrs4YI5oRIIdAnQOyOihzrGcSKM5bfcHNBX+buJvL04LJmeU65QYXTAaDRpWRiwHTLyIGGc4+tRcvN0dzgtI6LqIW3SZIJSUAzrywkdidWlE8JA3JOwv8NsiYCKqgDACgDA74GOwzWYWg0cPuurGkmh01KG0SDS658mXyNUu65jKSTWrP8AE1ykkhY+4d1D2ak5wgdDJj5oMd977WqWBWBDKpB7ggEHGMZB74wPwoKBy/xmOWWR5w0jB2WKFn6kiCDSngtkzjxqzGR9JBI3xip7k3jkMsECCZZZ2iEsio3U0GQa21EfAuSQNWO2KsSRqCSAAT3IAyfr619jiCjCgAegAFBkK+18oTjc0EVyyfcsPJZ7hR8gtzIAPuGB91S1Q3KRBtg43Ekk0qn1WaeSRTt8mG9TNApSlApSlApSlApSlBhKDpOnY4OCfI42qjcu3Qgk1yKxAhSGbAJe2mR3aZpI/iCSs4fqgEEKCTjBq+VH8S4RFPguCHX4JEYpIvntIpBx6jsfMGg4OOyZWC7h96sLamEWHMkEiFJNOM6sZSTA3PTwO+KjbtUuHkaG6gMcpVm966upRdGnMbqWTz0Er4tWc5xXy54TcWbGW3ZnB3kCoMse+t7dcLISSSWi0PsNpO1a4OZbK4UGeBGnzpEQjWYyP5iF9OJMbk50lBu4Sg5LbgEduza7+Noi+sNPJqZPCgOFZ+kWGnZ2ViowANqxFhaSSPHBdW8MBjZEEN2ZC+tAN7Zj0owrbjGrOB2BIM9ZcPm7pbWdqPIaeq/9IIEUH5Bm+tdknC5nXS80f9C3Ufk7OKDgueGi4MPtNxFII3LER6oQwMZXB0yHUMnJBOCNsVwycpQsqRpddJY2uGURaAMXNwJtDI2VZABpKkYPyrtPJiZzrQnzJtbU5+uIwfzrVLwB4xn2WwufUCFYHI+ROtWbHbOkH1FBhLy6DOJzcw6+nGhLQq2kxgjVEDJoiJz+qT88bVJXvD7eSaGV5vHFgHxqBKBunUUYDaXw42GD27kVlwqwspk1x20I3KuphjDow+KN1xsw9PoexFdw4LbDH8Xh27e7Tb6bUFd4ZyrBE5PtTupLEKXQNh3L6TMB1NIJICqyrjuCd6zPLKExMZ1DxXDykpgCSN7hrgROC3cOVIbywcYDGpw8v2v/AJaD+yj/AHVV+O8Kt3W4EdnEY4hokWKBerPIyqekpVSyIAy6nUFtzjGnJCZ45wNbpgxCkFUQOGOoRNKsk64wVKuI4l23IJ3G1WDOO9Ui14eqhc2twzAAao5EtsIg0pHHCswIjVeyn59yTUxYcGsp0DiIOOxEutmDKcMrrISQwOxBoNfDOHi6V5ppJW1ySCMRzSRxiJZCkekRsoOVUNrOSdWxxgV2Ly5DgDVcYHb+N3X7erk/fUsiAAADAGwA7ADsMVlQRI5eh2z1Tjya4nYfeDIQfvr5/kzaZybeIn5qD+2pelBFry5aDtbQ/wBmn7qwHLFp3FvEPooH7Kl6UEJccp2rjDRnGQdIklUHByMqHAI+R2ra3LdqfihUj9ViWXHppJx+VS1KD4qgDAGAOwFfaUoFKUoFKUoFKUoFKV8NBovpWSN2RDIyqSEBALkDOkE7AnyztWmbi8COsckqJI2NKMyhjnYDBPcnYetcR4mI0nuXMqxIuXikjIZWRd9H6wYadhkE9jua8uu+IzyIWEaK9zcTCd5yuiFUlMYRvENRCAKNJOdG3fNUvfjprix85n/T2uq3HaonFJZCoUtZoVI21FZZBMxA7sAbcZO+DiojkrmO4W3c3xaVUkKx3MULFHhUACRiu531ZYLjY7kb1auI8PW4VHRyjr44Zo8ErqH4OjDGVOQdvMAi7KY0r1xxufppN1o1EkbyiAIG0W4iZklaTOzAhCW+DxacE4apPlvjXtMk+ktoVYdOuNo/jQszDUASCfPtttUVDIbHECWUEry7utkFjZxjHUeF8KibYy0hHkD5V2cJ5ntpWb2eJ2YAK2hFDYjyANJYPpUkgEjG+2c0EPxrmGeKXAdisEsk0ihC3UgWSMMrMBhQkbXBBON0j37gzfDOHrJdvce9XpswGoygyawRk58JhAJ0ouRsGJzjGy1eCNDGLWbQVKtqhZiysWLKxOS4Jdzvn4jW5LpyWNvaMC2AZJisSnSMLkDMmw7DSPqKD7BFp4hKVPx20bSL5BkkkVHx6spZc+kY9Km6juF8NMZaSRg88mOpIF0jC50xouSVjXU2Bk7sSSSTUjQKjpuCxs7P7xS+C/TkkQOVAAJCsN8ADPcgAHtUjSgpvNNtAgEEFvEbmUYjYqAUycCUyfEGG5XBz4SeysRY+CWBhiCu/UkJ1SyYxrkIGSB5DYADJ2A3PeoDjvCrhbwXdugkIjCBTpyMFteQzLkEEYZTlTq2YMRVi4VNI8StNH0nOcoG1Y3IBz8xg48s4oOvNabW8STVoOdLaWBBBDAA4wQD2IOexBFQfDB7PcGIoqrMWaMqzHIjVRqfK4Mj5Yk6ixx54yNi38Nm2m4mjiM8rGFJHyzEkA+I7nJI27LlVHlQT9KUoFfM19qKltmN0j63C6GOkNJpLDC4ZMdMDByCfET22BoJWlfBX2gUpSgUpSgUpSgUpSgV8Nfa+Gg845x5uaQ3VpFBq0EIWL4YuNEhwmnBG+MFhn5VzcquImMskPXWRSyjCaomklklk2kIGGDxj1HT86hudb214hfhEiTMJYPI8Slp2jYxvHknJRPng5ORsN7DbzLGmpiFUY3OwHkB+wYrizZb0vx/T1sHT474eetb7ed+PP2+zs4LxCeAzgWoCySM8caGNYkBChfFrypOGLgIcscjzzu4HxyS0tYUmtmWOKJRIyOjFAANREY+wu+wJIUdjVXseMexyTmUyPBLK0qMUdXi1DLIVkChk28Ogk/zas0N01ymm3ikbWuzyxvHEoYfExcAsMeSgk/LuLxkyTPhyzixRHlL8SaxMrNIVaXQocIXZmQZZAyR/GPESAQe5xUJy3As9yXt4hHbxza1OMYIhMTIoGyl2ZmYDYBRqw7ELY4+V7bQiyQxylI0jLOikssYwurPf/DNTEUYUAKAANgAMAD0A8q6nGh/8o0BPUjmjXUyiRoy0baWK6tUerSNj8empDh/EYp11wyJIv60bBhn0yK5OVmzaxEnOQTn1BYkH8K23vBYJW1PEhfycDS4+jrhh+NBIUqvcd4ekVvLIslwpSNiMTzbEKdPdj54qehQhQCckAAk9zgd6DOlKUCoG45mUO6xwyzBG0s8fT06wcMo1upYr2OB3yO4IqeNedi5axPs80UpJeVoniQyrKhkL5wviVgHXVqAGTsTWeS1qxuGmKtbW1aWHGecpJke4sTGY7afplJIpGknk6aiREXYoyiYAL8TsrDYA5on6Q+MXjKtzMZ7fbSnuujHPGG3QRs7v1CHJw+AVU7bVa7swzO73FvJakY6c7RjXsGy7MA0Srh2GHzsXyADW3mnhcUywNdXFw+mVXjlCpIA+cRqI0TQAzFfsHVgDO+9fqx7r/Rn2ei8FeRreIzY6hjQyae2sqNWPlmt95crFG8j7Kilm89gMnbzNcnL00z28bXC6ZSDqGMZAYhWK/ZLKFYr9kkjyrsuoFkRkcZVlKsPkRg1swUniHMN8RJJEscccQy+YxNowNR6jmaMatJBKoGx+scgVr4ZzPezgshtRpbAQxzAvhVLK2ohoWBYZ8Lhc/arHjNkYI7iFZvDH0r24lnwxbD4SNYo9AOfZtySN8d8nELP7TYypLcxKVkeYEwyBwnWCTuhyAxZTFK2MY0eeQAebJ9WK7ie/wDDen05numuI80xTzCN3ktwqhdDO0Jed3KYDqR1AuAPCSPefTE5yJxY3EB1Mz6T4JGxqeNgGQtjbWMlD6lCfOq8Egv5o4Y3yCkkjSxbYTSqB45CpVzrMXbI8O/arvwfhENqmiBAik5IGdzgDJz9BU4eVvXPv7Iy8a+mP+u+lKV0MSlKUClKUClKUCqbz9ziLRejCQbl1yPMRIcjqt8++lfMj0BqZ5s4+ljbtKw1MfDEmcGSQ5wufIbEk+QBNeEXVw8jPLIdcjks5AxqY+g8gNgB5AAV0YMPOdz4YZ83CNR5RbOVkOh8uWMqMWyyzjxMGPchtyc+rV6Hwy6F3HFPA4Rom1FZVyFJjIyy6hggNqU5x2Ned3EkTEl0cFMZYBsr6eJCcVt2Kg6wyKvT96hOlF1jR1BpYY6jHckghfSo6vpvqatXW4/r47r9F1n0omltzE/389noHD+ItI40XIaPUwlW5lDNNGmRI/QWP3akAspBAIxkYNehcnWzpAQysiGRjBG+zRwkDShBPh31EL9kMF2xivDuHcxzxqymaF+pN1HZsAuAuh4mxsykAZ9PIDykuB853drKGRo5IiCHjkmlOfG7JpZi5QqGCZGchRnO2MMfS5InevzDTJ1WO0R3/Evfaj+NcUjt4meSRI/C2nWyrlgpIAz3Pyrzkfpal87OL5/xlhgf2FZPdycQlSWezh0SWZYQtL1DgTI0YOqMCJirliN8+Dtipy1tjjdoRitXJOqy9E5fg0WsCYwViQEfPQM/nmpCvL7rECmRba9hYDY2rhx9eishRv6SGrfyWjNbRzySNJLIgLsZCytgnSemD042wfEEAAO2+KzpeLNL45o6OaTmJIh8Us0SAHzUSCST/RpJUzUIZlmvtIwfZotR+Us+VUfJhGr/AHSD1qbq6hUPDf3DvMqRRYjk0eORwSNCuG2jIGQ42qYqI4R/3i8/+WM/6tEP8KDd1br+Tg/tX/5VVjnKeW3aK9lVBHGDDMqO7sVnkjCMi9MaiHC5HmCcb4FXiqXznxSKdY4FMjIZgJ5Io5JESNVfWC6qRqJwmxypYHbFRaImNStWZidw5G5mtAdLXEaP2MbtolBPZTE2HB3G2M71yQOReWgVXjie41hJMR5xBMCyxfF0y7RHxhQG043aob+ArZuLQLEzvC6pKGEzswcRTMjpOWLkBY4cDURudsVZuPWDR4hgQKs6SAzEtJKLiONpICXclmOpQQTnGgjzFZxgikxK9upm8aXtjjeoK+431YX9lErO0RMUixPo1Mp0MHYBSM4Pc1LWU4liRx2dFYfRlB/xqv8ALPHYI0FpLNEk0LtbhGdQxEbEQnHq0fTIHzI3xWrJXV5YExV5rK7aTSAVmuNS7HVhiZyCNXljHyrpj4RJaIJWt4F96EwkrswWaVY10hkwp0lMgEA6TXoVUjm2/W8jMELYHUHvQW1aoZAWEaJ4mAKkFgVA33ODWVqViO8tqXtMxqPw0cg8IlaUXUzbxo9usYI0BtUYm6YXCiLXF4RjVjvjGKv1eTcj8SazvTZs6iMuI3RT4FkeMSRSLnddXwEebEeYyfWBWvGIjspkiYt3faUpRQpSlApSlArj4vxOO2heaZtKIMk9zucAAebEkADzJFdleTfpZ4uz3CWyk6IlEjjyaR8hAfXSoJ+rg+VXx052iqmS/Cs2VvmbmWa/mDyKI4kBEMQOojUfEznsXwFG2w379zFUpXrUpFI1Dyb3m87lovRiN8fqsfvwTXoXLL54LcocDM5jB77zNEAcfV68/u0yjj1Vh+IIq08uzg8Lug3iT220OkqWyHe21LpAJbIHbB71zdXHp+PH7dPSzq3jfn9ObmtF/g/AYPo4hOC3h/8A6WryN2GPiY9qqbWpMgZY8qsWZCI9aquoDUxG6DJPi7etW/myX+JSjQUHtxAU6fLh/fCk4z6VI/okH8eYetqw/CSKscM8cMzE717/AD47/wAtcnqyRExrcePjz2/hXeXeKQ2j6preGe2Y6pFaJGaPIwZoyQSdu6djjIwe/pXMvL8UPSltIEOsG3khTC9aCRdRCnb3iiPw5OMFl2yCOq6/RrZPKZNLqpOWhVgIWPmNOMqp81UgHfbc5leYZOm1sxVzGkxZzHG8hUdCVV8EYLY1MBsNqxzTS89o+7fDF6eZ+yocp8BRpDEsdykSISJiJ7WRX1ACJw2lbnbJD6TjTuTkGrzwXgsVohSAMqk5IZ3fxHdm8ROCSSTjuTmtDczQDynPyW1uSd/kItvvr4eI3Eu0FvoX+UuTpH1EK5c/RtFZRGmsztr4bGBf3ZHcx2+fn/2wz9fL7qnqjOE8NaNpJJZBJLJp1FU0KAi4VVXUxA7ndj3qTqUFRXCWzPd/KVB/q0R/xqVqvcJ4pCjXIlljR/aX1B3VTgIgTYn9QJQd3NETPZ3CxqzO0LhVQ6WYlDgBvImqBbSyQ6DgExxgv1R0mJMZEcccWQttqfSAuC2kEn7Jb0BeYLU9rmA/SVP31WOPW9lcXMAWSOUzTaZollV0cR20xDPFuD2Vcn+b5gYpenKGlL8VL4DdLHxKNgJBH1XYyPE6KVFsyyOFIzGnVZQA2D4k/WFXfmTj1sIlK3ERdZomRVdWZikqsyhQc/AH8u2ao8Vv0OI6IpZ1RLlbddMrahG/TDL6Nl8OSwJOFyTir/d8FlZSpnSQHv7TbpKfuKGP8e9b5ImIrv4c1JiZtr5SfKkmYGj2DRSyR4HkoctD+MTRN99efBFkt2hkyWiHvkZ3tEWTU3illHjZ2IL7ZByD5gm4cIvUtJ547mZQZSs6SSFIw+VETxgfzNEeO5w47966OKcNgfiNq7xxs/RmIZlUn3bQaGzjuutsHy1tjuawvXk6KX4u7lISexwGZnZ2jV26nxrrGrQ3mSudOTucb71T+P8AB+hK6ZkMVw0szmGNlYYKEw64zlnOW0/CAqtsT4h6BLdInxOq/wCcwH7a1fwnD/LRY7fGv76tNdxpFbanb87cU4oJJfaFBRXb3qgktGrFvGGG4A0QyBmAwzMAcV7NyHzcLxTFIV68YyWUjTMnbqLjsQcBl8iR5EV5Pa2GI0QnEkIMRbHmngZSPtKcdvofQ1a/0U8JHtTEsi+zrqVEB8XtAZc7k6FGlhp3+zuAMV0Wx6o6MlPRyl65SlKwcpSlKBSlKCM5m4kbW1nnA1GKNnAPYkDbPyzivAZppJJJJZpDI8jamZvXAGAPJRjYDsNq9L5j53Mwlgt7XrRkGOSSRgqEMpBwvc7eWQdwdtjXl6RyRnpzDEgGfLDr2Dgj8x5H7q6uktTlMT5c3V0vwi3s2UpXwivSeaxWQNkDuO4wQfzqz8vOYrONVRmWS/Oy4JPRtAUXJIHxKO5+zVdiYCPp9KH4tXWKapwM50CVicLn0HbavT+TuX+vwdY2Yo8jvPHIu5RusTC4Hn4VTI8wSOxrg6v1Y+N41ufw7el9N+VJ9vyo3M8ryQqsihVku5pFwdRxBbx27b4x8TOPqp796lv0VuBxDB7m3kx9zxGn6VEht5LKBGUCOCRdJIzjVFjOdyxIJ9TWP6OLWVLv2gwTMiQuqkJp1O7JsC5UdlJznG/eqUilOm4w0tN7dRuXs1cXErLqDKnS4+FsuMAkah4GB3xXEOI3L/DAkY9ZpMt/UjDD+9WrRdt8VxGv/wAUG/4ySN+yuPlDqSPDbV0zrfVnt8Zx383Yk/lXY7hRliAB3J2A++oM8OLY6k874/8AU6f49EJkfWta8v22QxgR2HZpB1WGfRpMkVHOEbdZ5lts4WQv6tEkkiAjyLopVfvNbP8AKC3zjqD8G/dWwbbDsOw9K+6qjmbc7cy2g2NxED/OYL+2uZ+M8OJ1Ga0JO+S8RJ+efOpHUfWvlOZtE3fM3D1hkdZrZxGpOkPGckAkL9+MVGcE5gsIo1PtcLPMepIwdcdRkXKhQfdrgABfluSSSbTmgOO1OZtQ7pLIXvtsd1Ftl3hLrh5xGY43DH4CRgHPmqnbfM/b81WborC5hAZdQDOqkDHmCcjFT2o+pr4TUzkmfKNRDzLnbjVrJcxgTxsEhbXpZGz1ZIyBk5BGmN848m8tquXB4LSSztVuTbytHEg94Y30toAYAkn6fPFTRUegrQbCL+Sj/qL+6qxbvteb7rEfDmjj4ZF8Isk+ghWvG7m6tp57iX3B6kzHT7vAVD01wPmqKT6kk+de4R2yLuqKD8lA/YKyeFT3VT9QDWlM3Gd6TjycJ3p4rAY1UBCgUdgukKPw2rGW6MbJIkjIQyo5jcoTFI6q6llIOB4W/o17I3C4CcmGIn16afuqI5nsUWHVHZRzlWVigjiJKq6lwAwyWK6gMA71rbquVeOm89VuNcVd5ZvJIr2JUkcpK2l0Z3dWHTkcv4yQGUoDlcbEg5yMeoRSqwypBHbIII27jIrzm8slMSmG0tJZsoTEltpC4ZS4MrjSBjIOoKfTfAqw8q3F1qKzQLDFoyoAQEPrbbCse6FM7DDKcEhhjnrOo0wveLTuI0tFKUrRUrRe3ccSFpXWNdgWdgqgk4G527kVvr4Rmg8E5bDaMdF2aOaRciOVvAxyXQohD5IH3edd/FuXZrh4m9knYKGXOBG6FtJVhrZT5EH617Q8Oe21aGiIrLU1tyhpOaZrx12eMx8gcQyAoj0+s7qjD6mIOG/AVKQfo0uCBruIVPmFR3/vFlz+Fen0rb/1ZflyThxzO9PP4v0YL9u7k/oRxr+baqtFny5FHGkRaZ0RQiq0rhdI2AKoVVvvFTFKyvlvf/KV61rXxDms+HxQjEUUcf8AmIq/sFdNKVRYpSlApSlApSlApSlApSlApSlApSlApSlApSlAr5DEA2QACxBYgbkjbJPnsK+iuiGLG5qYjckN9KUrZYpSlApSlBg0YNamt/Q/jXRSomsSOJoyPKsa76xZAe4qs0RpxUrpNuKwa2PrVeMo000rMxH0rEqfSq6kfKUpQKUpQKUr5QfaUpQKUArIRH0poY0raLc1mLf1NTxk056+qhPYV1rGB5VnVoonTmFufM1mLcVupVuMGmKoB2rKlKskpSlApSlApSlApSlApSlApSlApSlB8Ir4Yx6CsqUGHSHpXzoj0rZSo1A19EelOiPStlKagYCMegrLSK+0qQpSlApSlApSlApSlApSlApSlB//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8" name="AutoShape 10" descr="data:image/jpeg;base64,/9j/4AAQSkZJRgABAQAAAQABAAD/2wCEAAkGBxQSEhUUEhQWFhUXFhsXFRYVGBgYGBcWFRUYFxYWGxYcHiogGBolHBgUITEhJSkrLi4uGh8zODMsNyktLiwBCgoKDg0OGxAQGjAlICU3LTQxLDQsLC00LC8sNSwsLC4wLDQwNywtNDQ2Mi80LCwsLCwsLTQ0KywsLCwsNCwsLP/AABEIAMsA+AMBIgACEQEDEQH/xAAcAAEAAgMBAQEAAAAAAAAAAAAABQYCAwQHAQj/xABLEAACAQMCBAMFBAQJCQkBAAABAgMABBESIQUGEzEiQVEUIzJhcUKBkaEHUrHRFSRTYoKSk6LBFnKjpMPE0tPUMzREVGNkc4OUQ//EABkBAQADAQEAAAAAAAAAAAAAAAABAgMEBf/EACkRAQACAgEDAwQCAwEAAAAAAAABAgMREgQhMSJBURNxocGBsTJhkRT/2gAMAwEAAhEDEQA/APcaUrF2ABJIAAySewA86DKlQ0fFpZQTbQal+zJM3SR/mgCs5X0YqAe4yN6zWa884rYfMTyH8uiM/jQS1KjdV16Qf1pP3Vifa/8A2/8ApKCUpUUy3nk1v/Uk/wCOvqpeecluPpFIf9oKCUpUZpu/1rf66ZP2av8AGtZW9/Xtv6kv/HQS9Ki1W7+09uPpHJ/zKzCXJGRLAf8A6Xxj69WgkaVG9O6/lYP7Fz/taxLzhghnt9RGQpiYMQO5A62TQSlKrr3oZZG/hGJViOJDEIcRseyuXL6T8jvRZst0xfsXIBwI4S6gjILAJhBj9YCgsVKhoeHyDGb+dtXw5W1Gds7Yh32rRcsVlEXtk5kbHgSOFyoY4DviE6F2PibA2PpQWClQYtnAB9vlIZtKnTbHLHI0giLB7Gtr2MqjLXsoGRuyW47nAGemBuSKCXpUNdu0QYveBdCGRtaR7Rr3cjbwj1rRdXZjLrLeqpVA5CxoHCuxRCFOrVlhpAA3O1BYKVUob6IxNNLf3ESI+h/aBFbFXIBAZWhUgkMpGe4IrpcxaDIt7NIAqN7qWNyVkYrGQqrghiGA9cHHagsea+1UDewYZjcXgiU6eqS4jdywRVjbTmQliANAIJro4VbrOH6U97G6EKeqSGGpQyt05VK9iO6/UUFnpULb3ssMqw3JDrJkQzgBdTgZ6Ui9lcjJBXZtLbKQAZqgUpSgUpSgVB3SC6meIk9GEr1VG3UlYLIsbeqKpRivZtYB2BBmzUPyu2qOR98vcznf+ZM8Q/uxrQY8wca9laEbHqlo0UnGuXA6aBuy5Odz5A1B3nMU0F3DbvIsjGNzMFUbSzB3g0gDIjTpFMnc9VCSTmrZxHh0U66ZkV1wRhhn4hg/Q4861xcJhVNGgFfBnUSzN0gojLOxJZhoU5JzkZoIrlXjj3LeMaSLaF3QgApMzzrKD8vAuPLG471Icx37QRB0xnWoOe2knxflkV94ZwaCF2khQKXjjjYgkhkhBEfn3AYjPc7Z7V1XsMbriUKVDKfF21AjT+eNqCgLxqbpM8TO1wUiYtKxGrMiEqlrjEURGtAzBWb+d8VaLzmadkEqTEdaWKaBFQsTGsUsnswVd26ghXJ9ZGPYCr5Fwy2gj0rHFHGGD4AVV1qQVY+pBA3PpWJmtElj8cCylcRDUisyEDAVc+IYAxj7qCnX3MDOzoZHAaaRrV0cgSxPw53K+E7lWZWx5akI7bWHlC8VtaRTG4hVI2SUv1cM4YPD1ckuV0q25JHUAPlU1/BkOVPSTKtqXwjZun0tQ+ejw/TasIbm3iPRRokKjaJSilRjPwDsMfKgqXNy3BuZwjOYHs1jlCkjpb3EhmB9WVGj23yyHyru5Y1xyRozOUaORF1E4zFIrRlQfJklbf0QVZrm4jXSHZRrOhQxHjY/ZAPc4ztUIZ44romadpZFBEcUcTHopIQfEIwdzpUBmxsNu5JDRzdPJG8YUkxzlYmAJ8LrIJMrjtqiFwCfVUqrWXE1msTIsfUeVrZpmiYSSOHuIjJHJLnSC4YqsIY6VODgHA9El4nBlg0iZjkjRgdykk2kRKR5M2tcf5wol/CI3cMqxxs4kONIVo2IfO3kQd6Co20EUsS3OjS63cA6OCptwskSLC0eAAwVtR226hwSCCeblu9na0fUkgcwSu8ccbFRK6szGWV1DPMWOOmmdPY52NXuK9iZgqsCzaztvnpMqSZPbKsVBHf8K+2N8kwYxnUFYqWwdJIAJ0sRhxvjK5GQR3BoK0eLKJrcxw3LxpDIilbeUapPchRllAUaQ/ibC/PatPD3n9sm1LKmqdX0RxFVZBFEuuW6YaGUAYCRnJIIOd8WfiPFI4MdQnLfCiI8jtjvhEBYgZGTjAyM1jJxaITRQFsSSo8iKRjKx6NWc9j4xt8j6Ggp/L0E0D2luY5TG0rzairFY/cziWNm+x70qyg9+pgfDVn5rRzbMY0MjK8UgjXGpxFPHIyjO2ohSB865oubYWh6yJKw63RChMMXZwsZ8RAVX1IVYkAhxXffcQeOESdLDHGVeREEfqXkyVCj1Gr5ZoKLJaXkmuCa3aRikULszFYpVeWaZgJsMQioERjgny3yK5bvh98Xik9mDSp7NB1Tr3eJo5SxjC5EAkjJL6vtDA86t1zzHcLEjraAs65CNNoZ31MBHGvTLMcANllQBWBJGGxZ6Clw20imCV7SWR1aYyKTCWFxJ0ws48QXp6Q6BhuqkDHeuTivLl0vvIEiDys7zxpsiFFEtsEzjURLGuWwNRkY4ANegUoPPY+G34tlWBPEjQ6BdMFB6JBGIoiVhiAHqzsSMnbJtvLkRWHLI6SMzNL1SpdpM6SxKnSQQBjG2kKBjGKlaUEfx606tvIoOG0lkbzWRPFG4+YYKfurbwq66sMUhGDJGjkehdQ2Pzr7xO5EUMsjdkjZj9FUk/srXwO3MdtCjfEkSK31VAD+dB3UpSgUpSgVB8sDp9eA5zFcSNv5pcO1wrD1HvGXPqhHlU5UbxLhrOwlhk6UyrpDEakde4SRMjWoO4wQwycEZOQrvPLaJo36rRkWtwY3EjKBNG0DRLoBAkLZcaSDkDFauKRs8UjyvKwivIlaIOQhSWS3Lh1G7KqSP4SdOBnBNTx9s7PDayYOQepIu489JjbB++n8d30w2q6jk+9kOTgDJxEMnAA+4UEvbwqihEUKqjCqoAAA7AAbAVReNm6Av1SNemJ4phI2pm0iO3YhIUBL4ZHO5Hpjzqx4vyf/AAij196393bP40ihvx8U1q2+2IJU29P+3bP1oKhe3oiuEEsUbhZbrpPPlkSRrhXyqAMzyaHGlVGSNQBG9ZQxyvPOs9tJ7LJNEzyJEDIWMMIAMZJeOLUM+HUy5wSmkmpvivFbuJiqzWxdV1tGtvI7Bd/Ezm4RIlODhnIBwfSt3B72+miXIgViSTMY5BGUz4FSIyB2PqxKr+rqG9BYL5nETmMZcI2gerYOkfjiqNwOGaW1aB7VlV4ikkbJg65F95JLPKQZWJz8CnfzI7WmO2vMeK4g/oW7gf3pzUT/AAo7EiO5kmwcEwWutMg4IEm6EjB7E4oOOOK6DhzFL1WjQJIEidlTox64tUjgQnqiRmJU6spucYDgFlfxs4mBdzKzsyGKKGTONLO41SvhdK4CqAEAxjc9ntDZy1xxBd+wtU0/Ta3bb76y9qk+zPfevjsw33DEK0EfxLl64Ess0cal5Z4hJpZQHjRYGSY6uxhkR8DvpZu+1dbQziG6t5IVRJXucTSSoEKzlzHpAy2rxKCGC48s4rb7W++q6uhtvpsmBH+hIrRII5FxJc38in7L2mx+72SgjE4LPM7ezSoFS6k1d+m6S20DzRalYNhpwxLL5k7HcVd+DyOYwJIRCy+HQrK6YAGChXHh8hkKdu1QEcEYAWMX5AHhCB4V/DCKKLYse8PER9bxR+QuMUG7iPDrr2iSSPDK+nQwlETxoqAGE5ifKF9T5XBy2N8Co2blK6ZWla41XauDCWJEQjVXQI2AGJKyyjJzuQcV3SWjgD3F+f8ANu0/b1xWJtm/8txH7rxf+qoNacoPEFEMrMmm3EiysT4rWaJ0dQoCg9NXU7b4T0NWHiXDxK8LEZ6cmvBbC7qwyVwQxGRjtg75FREcBxva3p+T3Sn/AHnFY6P/AGN791zHj8PaqCT4dw0pcXErZIkK6GZgzABcMq+EGOPIHhyRnUds1LVVBCM7WF59evGP95rLobf9yvf/ANKf9VQWmlVaO2QDezux9ZQ/7Lg1s6aacLBfD5CWRT+JmAoLLSqxb8PY79K9Hykuzg/1ZmrZLw5SPFaSv8uvq/JpMUG3idyLlxbReJQ6m5cfCiKdXS1djI+ACo7KSTjw5nqhrQyRoEgs0iRRhULoir90YYD7qwlnvYlLtHDNgZZItaOQNyE1kq7emSuflQTlK0WV0ssaSRnKOoZT6hhkbeX0rfQKUpQKUpQKUpQK4OPTypbTPAuqVY2Ma4zl8HT4ftb748+1d9KCjWSx6w0Si8hCqQsTxdT2gE9WadJGTXJkLgk5UgjSKn05ijBUTpLbliFHXUBSxOFXqqWjyTgAat8133XDIZc9SKN8jBLIrE/eRVPvdCvcW9qrFHQ23SyWia4kxqZFY4RIUy0mnAOoDdhign+YAZZILbOElZnmxkFoYQCUyPJnaIH1UsPOsX4qQiNGFVFuvZ3QjcprMI0YICkMUbz8II88jJ1031uuf/CzAfMrJb5/LFYX0FrDP1ukz3L+IJHqZiQugydPOhDpwpkONsAnsKDXzPzElmS0kqIot5XVDjVJIpXTpHdjjVsPX5Vw8G5ha4mYCddEexSOI5ZkQB2mZx7kGTUFTAYgA532k+JQW9xK0TwNK3SaCVwMKkUwDPG0hI7gIcLlhkds1x8PsLQzzSJHIUBeQzO59nWQn3nTBbGrdiXC4GGGruKCs2HHbuaKT+MTRvLHFJEXhRQ3iVJzBlcLGGmgUa9ROCR3zVt45beyWFyYZJQwRn6jOzuGwMsC+QDgdgMfKsOCW1oukJDIOrhY2m1MWSABkK62JRBjIGF3Gcb5O6744kgMSwPMXaaLp+70lYGEcrMXYAJqYDzJz2oI+PiNzHcpatMsg1YWZkALarad1ilC4BcGIOSunKkbDzkeVondOtPK0kpaRP1Y1VJWTCxA4HwA5bU253xtXBZcTgEUSw2wUoTJoLIkcWlpIus02SCrFZNLDUWGTjGSJSLiUcUc+FCtEOrIgOzNKvU1KcZYMxYZwMkHagz5kvHgiE6kdOJtdwCM5gCkSEejKCH+egjzqpWnGuoW67TOFKYXX0Yx1x101aSHlk0SRKI1DnwjbJybKnGGuGdIo06YZomec4WR1yHSNACZVGGBJwNj3wca04xbGRmWNTNHOlqx0prXWwVTq79Pc/gR3BoK3w2/W6mCSTTo3tU2hpGlijYQXUgit4QCqMwVFDggnSCNySVcS4jJFHJFcShppwImmiuCUhzMsRfpYX2dVMhAO5yACxO9WvjXGobV4I3UZmeRtsAIsUbSyzN8hgZPqwrs4YI5oRIIdAnQOyOihzrGcSKM5bfcHNBX+buJvL04LJmeU65QYXTAaDRpWRiwHTLyIGGc4+tRcvN0dzgtI6LqIW3SZIJSUAzrywkdidWlE8JA3JOwv8NsiYCKqgDACgDA74GOwzWYWg0cPuurGkmh01KG0SDS658mXyNUu65jKSTWrP8AE1ykkhY+4d1D2ak5wgdDJj5oMd977WqWBWBDKpB7ggEHGMZB74wPwoKBy/xmOWWR5w0jB2WKFn6kiCDSngtkzjxqzGR9JBI3xip7k3jkMsECCZZZ2iEsio3U0GQa21EfAuSQNWO2KsSRqCSAAT3IAyfr619jiCjCgAegAFBkK+18oTjc0EVyyfcsPJZ7hR8gtzIAPuGB91S1Q3KRBtg43Ekk0qn1WaeSRTt8mG9TNApSlApSlApSlApSlBhKDpOnY4OCfI42qjcu3Qgk1yKxAhSGbAJe2mR3aZpI/iCSs4fqgEEKCTjBq+VH8S4RFPguCHX4JEYpIvntIpBx6jsfMGg4OOyZWC7h96sLamEWHMkEiFJNOM6sZSTA3PTwO+KjbtUuHkaG6gMcpVm966upRdGnMbqWTz0Er4tWc5xXy54TcWbGW3ZnB3kCoMse+t7dcLISSSWi0PsNpO1a4OZbK4UGeBGnzpEQjWYyP5iF9OJMbk50lBu4Sg5LbgEduza7+Noi+sNPJqZPCgOFZ+kWGnZ2ViowANqxFhaSSPHBdW8MBjZEEN2ZC+tAN7Zj0owrbjGrOB2BIM9ZcPm7pbWdqPIaeq/9IIEUH5Bm+tdknC5nXS80f9C3Ufk7OKDgueGi4MPtNxFII3LER6oQwMZXB0yHUMnJBOCNsVwycpQsqRpddJY2uGURaAMXNwJtDI2VZABpKkYPyrtPJiZzrQnzJtbU5+uIwfzrVLwB4xn2WwufUCFYHI+ROtWbHbOkH1FBhLy6DOJzcw6+nGhLQq2kxgjVEDJoiJz+qT88bVJXvD7eSaGV5vHFgHxqBKBunUUYDaXw42GD27kVlwqwspk1x20I3KuphjDow+KN1xsw9PoexFdw4LbDH8Xh27e7Tb6bUFd4ZyrBE5PtTupLEKXQNh3L6TMB1NIJICqyrjuCd6zPLKExMZ1DxXDykpgCSN7hrgROC3cOVIbywcYDGpw8v2v/AJaD+yj/AHVV+O8Kt3W4EdnEY4hokWKBerPIyqekpVSyIAy6nUFtzjGnJCZ45wNbpgxCkFUQOGOoRNKsk64wVKuI4l23IJ3G1WDOO9Ui14eqhc2twzAAao5EtsIg0pHHCswIjVeyn59yTUxYcGsp0DiIOOxEutmDKcMrrISQwOxBoNfDOHi6V5ppJW1ySCMRzSRxiJZCkekRsoOVUNrOSdWxxgV2Ly5DgDVcYHb+N3X7erk/fUsiAAADAGwA7ADsMVlQRI5eh2z1Tjya4nYfeDIQfvr5/kzaZybeIn5qD+2pelBFry5aDtbQ/wBmn7qwHLFp3FvEPooH7Kl6UEJccp2rjDRnGQdIklUHByMqHAI+R2ra3LdqfihUj9ViWXHppJx+VS1KD4qgDAGAOwFfaUoFKUoFKUoFKUoFKV8NBovpWSN2RDIyqSEBALkDOkE7AnyztWmbi8COsckqJI2NKMyhjnYDBPcnYetcR4mI0nuXMqxIuXikjIZWRd9H6wYadhkE9jua8uu+IzyIWEaK9zcTCd5yuiFUlMYRvENRCAKNJOdG3fNUvfjprix85n/T2uq3HaonFJZCoUtZoVI21FZZBMxA7sAbcZO+DiojkrmO4W3c3xaVUkKx3MULFHhUACRiu531ZYLjY7kb1auI8PW4VHRyjr44Zo8ErqH4OjDGVOQdvMAi7KY0r1xxufppN1o1EkbyiAIG0W4iZklaTOzAhCW+DxacE4apPlvjXtMk+ktoVYdOuNo/jQszDUASCfPtttUVDIbHECWUEry7utkFjZxjHUeF8KibYy0hHkD5V2cJ5ntpWb2eJ2YAK2hFDYjyANJYPpUkgEjG+2c0EPxrmGeKXAdisEsk0ihC3UgWSMMrMBhQkbXBBON0j37gzfDOHrJdvce9XpswGoygyawRk58JhAJ0ouRsGJzjGy1eCNDGLWbQVKtqhZiysWLKxOS4Jdzvn4jW5LpyWNvaMC2AZJisSnSMLkDMmw7DSPqKD7BFp4hKVPx20bSL5BkkkVHx6spZc+kY9Km6juF8NMZaSRg88mOpIF0jC50xouSVjXU2Bk7sSSSTUjQKjpuCxs7P7xS+C/TkkQOVAAJCsN8ADPcgAHtUjSgpvNNtAgEEFvEbmUYjYqAUycCUyfEGG5XBz4SeysRY+CWBhiCu/UkJ1SyYxrkIGSB5DYADJ2A3PeoDjvCrhbwXdugkIjCBTpyMFteQzLkEEYZTlTq2YMRVi4VNI8StNH0nOcoG1Y3IBz8xg48s4oOvNabW8STVoOdLaWBBBDAA4wQD2IOexBFQfDB7PcGIoqrMWaMqzHIjVRqfK4Mj5Yk6ixx54yNi38Nm2m4mjiM8rGFJHyzEkA+I7nJI27LlVHlQT9KUoFfM19qKltmN0j63C6GOkNJpLDC4ZMdMDByCfET22BoJWlfBX2gUpSgUpSgUpSgUpSgV8Nfa+Gg845x5uaQ3VpFBq0EIWL4YuNEhwmnBG+MFhn5VzcquImMskPXWRSyjCaomklklk2kIGGDxj1HT86hudb214hfhEiTMJYPI8Slp2jYxvHknJRPng5ORsN7DbzLGmpiFUY3OwHkB+wYrizZb0vx/T1sHT474eetb7ed+PP2+zs4LxCeAzgWoCySM8caGNYkBChfFrypOGLgIcscjzzu4HxyS0tYUmtmWOKJRIyOjFAANREY+wu+wJIUdjVXseMexyTmUyPBLK0qMUdXi1DLIVkChk28Ogk/zas0N01ymm3ikbWuzyxvHEoYfExcAsMeSgk/LuLxkyTPhyzixRHlL8SaxMrNIVaXQocIXZmQZZAyR/GPESAQe5xUJy3As9yXt4hHbxza1OMYIhMTIoGyl2ZmYDYBRqw7ELY4+V7bQiyQxylI0jLOikssYwurPf/DNTEUYUAKAANgAMAD0A8q6nGh/8o0BPUjmjXUyiRoy0baWK6tUerSNj8empDh/EYp11wyJIv60bBhn0yK5OVmzaxEnOQTn1BYkH8K23vBYJW1PEhfycDS4+jrhh+NBIUqvcd4ekVvLIslwpSNiMTzbEKdPdj54qehQhQCckAAk9zgd6DOlKUCoG45mUO6xwyzBG0s8fT06wcMo1upYr2OB3yO4IqeNedi5axPs80UpJeVoniQyrKhkL5wviVgHXVqAGTsTWeS1qxuGmKtbW1aWHGecpJke4sTGY7afplJIpGknk6aiREXYoyiYAL8TsrDYA5on6Q+MXjKtzMZ7fbSnuujHPGG3QRs7v1CHJw+AVU7bVa7swzO73FvJakY6c7RjXsGy7MA0Srh2GHzsXyADW3mnhcUywNdXFw+mVXjlCpIA+cRqI0TQAzFfsHVgDO+9fqx7r/Rn2ei8FeRreIzY6hjQyae2sqNWPlmt95crFG8j7Kilm89gMnbzNcnL00z28bXC6ZSDqGMZAYhWK/ZLKFYr9kkjyrsuoFkRkcZVlKsPkRg1swUniHMN8RJJEscccQy+YxNowNR6jmaMatJBKoGx+scgVr4ZzPezgshtRpbAQxzAvhVLK2ohoWBYZ8Lhc/arHjNkYI7iFZvDH0r24lnwxbD4SNYo9AOfZtySN8d8nELP7TYypLcxKVkeYEwyBwnWCTuhyAxZTFK2MY0eeQAebJ9WK7ie/wDDen05numuI80xTzCN3ktwqhdDO0Jed3KYDqR1AuAPCSPefTE5yJxY3EB1Mz6T4JGxqeNgGQtjbWMlD6lCfOq8Egv5o4Y3yCkkjSxbYTSqB45CpVzrMXbI8O/arvwfhENqmiBAik5IGdzgDJz9BU4eVvXPv7Iy8a+mP+u+lKV0MSlKUClKUClKUCqbz9ziLRejCQbl1yPMRIcjqt8++lfMj0BqZ5s4+ljbtKw1MfDEmcGSQ5wufIbEk+QBNeEXVw8jPLIdcjks5AxqY+g8gNgB5AAV0YMPOdz4YZ83CNR5RbOVkOh8uWMqMWyyzjxMGPchtyc+rV6Hwy6F3HFPA4Rom1FZVyFJjIyy6hggNqU5x2Ned3EkTEl0cFMZYBsr6eJCcVt2Kg6wyKvT96hOlF1jR1BpYY6jHckghfSo6vpvqatXW4/r47r9F1n0omltzE/389noHD+ItI40XIaPUwlW5lDNNGmRI/QWP3akAspBAIxkYNehcnWzpAQysiGRjBG+zRwkDShBPh31EL9kMF2xivDuHcxzxqymaF+pN1HZsAuAuh4mxsykAZ9PIDykuB853drKGRo5IiCHjkmlOfG7JpZi5QqGCZGchRnO2MMfS5InevzDTJ1WO0R3/Evfaj+NcUjt4meSRI/C2nWyrlgpIAz3Pyrzkfpal87OL5/xlhgf2FZPdycQlSWezh0SWZYQtL1DgTI0YOqMCJirliN8+Dtipy1tjjdoRitXJOqy9E5fg0WsCYwViQEfPQM/nmpCvL7rECmRba9hYDY2rhx9eishRv6SGrfyWjNbRzySNJLIgLsZCytgnSemD042wfEEAAO2+KzpeLNL45o6OaTmJIh8Us0SAHzUSCST/RpJUzUIZlmvtIwfZotR+Us+VUfJhGr/AHSD1qbq6hUPDf3DvMqRRYjk0eORwSNCuG2jIGQ42qYqI4R/3i8/+WM/6tEP8KDd1br+Tg/tX/5VVjnKeW3aK9lVBHGDDMqO7sVnkjCMi9MaiHC5HmCcb4FXiqXznxSKdY4FMjIZgJ5Io5JESNVfWC6qRqJwmxypYHbFRaImNStWZidw5G5mtAdLXEaP2MbtolBPZTE2HB3G2M71yQOReWgVXjie41hJMR5xBMCyxfF0y7RHxhQG043aob+ArZuLQLEzvC6pKGEzswcRTMjpOWLkBY4cDURudsVZuPWDR4hgQKs6SAzEtJKLiONpICXclmOpQQTnGgjzFZxgikxK9upm8aXtjjeoK+431YX9lErO0RMUixPo1Mp0MHYBSM4Pc1LWU4liRx2dFYfRlB/xqv8ALPHYI0FpLNEk0LtbhGdQxEbEQnHq0fTIHzI3xWrJXV5YExV5rK7aTSAVmuNS7HVhiZyCNXljHyrpj4RJaIJWt4F96EwkrswWaVY10hkwp0lMgEA6TXoVUjm2/W8jMELYHUHvQW1aoZAWEaJ4mAKkFgVA33ODWVqViO8tqXtMxqPw0cg8IlaUXUzbxo9usYI0BtUYm6YXCiLXF4RjVjvjGKv1eTcj8SazvTZs6iMuI3RT4FkeMSRSLnddXwEebEeYyfWBWvGIjspkiYt3faUpRQpSlApSlArj4vxOO2heaZtKIMk9zucAAebEkADzJFdleTfpZ4uz3CWyk6IlEjjyaR8hAfXSoJ+rg+VXx052iqmS/Cs2VvmbmWa/mDyKI4kBEMQOojUfEznsXwFG2w379zFUpXrUpFI1Dyb3m87lovRiN8fqsfvwTXoXLL54LcocDM5jB77zNEAcfV68/u0yjj1Vh+IIq08uzg8Lug3iT220OkqWyHe21LpAJbIHbB71zdXHp+PH7dPSzq3jfn9ObmtF/g/AYPo4hOC3h/8A6WryN2GPiY9qqbWpMgZY8qsWZCI9aquoDUxG6DJPi7etW/myX+JSjQUHtxAU6fLh/fCk4z6VI/okH8eYetqw/CSKscM8cMzE717/AD47/wAtcnqyRExrcePjz2/hXeXeKQ2j6preGe2Y6pFaJGaPIwZoyQSdu6djjIwe/pXMvL8UPSltIEOsG3khTC9aCRdRCnb3iiPw5OMFl2yCOq6/RrZPKZNLqpOWhVgIWPmNOMqp81UgHfbc5leYZOm1sxVzGkxZzHG8hUdCVV8EYLY1MBsNqxzTS89o+7fDF6eZ+yocp8BRpDEsdykSISJiJ7WRX1ACJw2lbnbJD6TjTuTkGrzwXgsVohSAMqk5IZ3fxHdm8ROCSSTjuTmtDczQDynPyW1uSd/kItvvr4eI3Eu0FvoX+UuTpH1EK5c/RtFZRGmsztr4bGBf3ZHcx2+fn/2wz9fL7qnqjOE8NaNpJJZBJLJp1FU0KAi4VVXUxA7ndj3qTqUFRXCWzPd/KVB/q0R/xqVqvcJ4pCjXIlljR/aX1B3VTgIgTYn9QJQd3NETPZ3CxqzO0LhVQ6WYlDgBvImqBbSyQ6DgExxgv1R0mJMZEcccWQttqfSAuC2kEn7Jb0BeYLU9rmA/SVP31WOPW9lcXMAWSOUzTaZollV0cR20xDPFuD2Vcn+b5gYpenKGlL8VL4DdLHxKNgJBH1XYyPE6KVFsyyOFIzGnVZQA2D4k/WFXfmTj1sIlK3ERdZomRVdWZikqsyhQc/AH8u2ao8Vv0OI6IpZ1RLlbddMrahG/TDL6Nl8OSwJOFyTir/d8FlZSpnSQHv7TbpKfuKGP8e9b5ImIrv4c1JiZtr5SfKkmYGj2DRSyR4HkoctD+MTRN99efBFkt2hkyWiHvkZ3tEWTU3illHjZ2IL7ZByD5gm4cIvUtJ547mZQZSs6SSFIw+VETxgfzNEeO5w47966OKcNgfiNq7xxs/RmIZlUn3bQaGzjuutsHy1tjuawvXk6KX4u7lISexwGZnZ2jV26nxrrGrQ3mSudOTucb71T+P8AB+hK6ZkMVw0szmGNlYYKEw64zlnOW0/CAqtsT4h6BLdInxOq/wCcwH7a1fwnD/LRY7fGv76tNdxpFbanb87cU4oJJfaFBRXb3qgktGrFvGGG4A0QyBmAwzMAcV7NyHzcLxTFIV68YyWUjTMnbqLjsQcBl8iR5EV5Pa2GI0QnEkIMRbHmngZSPtKcdvofQ1a/0U8JHtTEsi+zrqVEB8XtAZc7k6FGlhp3+zuAMV0Wx6o6MlPRyl65SlKwcpSlKBSlKCM5m4kbW1nnA1GKNnAPYkDbPyzivAZppJJJJZpDI8jamZvXAGAPJRjYDsNq9L5j53Mwlgt7XrRkGOSSRgqEMpBwvc7eWQdwdtjXl6RyRnpzDEgGfLDr2Dgj8x5H7q6uktTlMT5c3V0vwi3s2UpXwivSeaxWQNkDuO4wQfzqz8vOYrONVRmWS/Oy4JPRtAUXJIHxKO5+zVdiYCPp9KH4tXWKapwM50CVicLn0HbavT+TuX+vwdY2Yo8jvPHIu5RusTC4Hn4VTI8wSOxrg6v1Y+N41ufw7el9N+VJ9vyo3M8ryQqsihVku5pFwdRxBbx27b4x8TOPqp796lv0VuBxDB7m3kx9zxGn6VEht5LKBGUCOCRdJIzjVFjOdyxIJ9TWP6OLWVLv2gwTMiQuqkJp1O7JsC5UdlJznG/eqUilOm4w0tN7dRuXs1cXErLqDKnS4+FsuMAkah4GB3xXEOI3L/DAkY9ZpMt/UjDD+9WrRdt8VxGv/wAUG/4ySN+yuPlDqSPDbV0zrfVnt8Zx383Yk/lXY7hRliAB3J2A++oM8OLY6k874/8AU6f49EJkfWta8v22QxgR2HZpB1WGfRpMkVHOEbdZ5lts4WQv6tEkkiAjyLopVfvNbP8AKC3zjqD8G/dWwbbDsOw9K+6qjmbc7cy2g2NxED/OYL+2uZ+M8OJ1Ga0JO+S8RJ+efOpHUfWvlOZtE3fM3D1hkdZrZxGpOkPGckAkL9+MVGcE5gsIo1PtcLPMepIwdcdRkXKhQfdrgABfluSSSbTmgOO1OZtQ7pLIXvtsd1Ftl3hLrh5xGY43DH4CRgHPmqnbfM/b81WborC5hAZdQDOqkDHmCcjFT2o+pr4TUzkmfKNRDzLnbjVrJcxgTxsEhbXpZGz1ZIyBk5BGmN848m8tquXB4LSSztVuTbytHEg94Y30toAYAkn6fPFTRUegrQbCL+Sj/qL+6qxbvteb7rEfDmjj4ZF8Isk+ghWvG7m6tp57iX3B6kzHT7vAVD01wPmqKT6kk+de4R2yLuqKD8lA/YKyeFT3VT9QDWlM3Gd6TjycJ3p4rAY1UBCgUdgukKPw2rGW6MbJIkjIQyo5jcoTFI6q6llIOB4W/o17I3C4CcmGIn16afuqI5nsUWHVHZRzlWVigjiJKq6lwAwyWK6gMA71rbquVeOm89VuNcVd5ZvJIr2JUkcpK2l0Z3dWHTkcv4yQGUoDlcbEg5yMeoRSqwypBHbIII27jIrzm8slMSmG0tJZsoTEltpC4ZS4MrjSBjIOoKfTfAqw8q3F1qKzQLDFoyoAQEPrbbCse6FM7DDKcEhhjnrOo0wveLTuI0tFKUrRUrRe3ccSFpXWNdgWdgqgk4G527kVvr4Rmg8E5bDaMdF2aOaRciOVvAxyXQohD5IH3edd/FuXZrh4m9knYKGXOBG6FtJVhrZT5EH617Q8Oe21aGiIrLU1tyhpOaZrx12eMx8gcQyAoj0+s7qjD6mIOG/AVKQfo0uCBruIVPmFR3/vFlz+Fen0rb/1ZflyThxzO9PP4v0YL9u7k/oRxr+baqtFny5FHGkRaZ0RQiq0rhdI2AKoVVvvFTFKyvlvf/KV61rXxDms+HxQjEUUcf8AmIq/sFdNKVRYpSlApSlApSlApSlApSlApSlApSlApSlApSlAr5DEA2QACxBYgbkjbJPnsK+iuiGLG5qYjckN9KUrZYpSlApSlBg0YNamt/Q/jXRSomsSOJoyPKsa76xZAe4qs0RpxUrpNuKwa2PrVeMo000rMxH0rEqfSq6kfKUpQKUpQKUr5QfaUpQKUArIRH0poY0raLc1mLf1NTxk056+qhPYV1rGB5VnVoonTmFufM1mLcVupVuMGmKoB2rKlKskpSlApSlApSlApSlApSlApSlApSlB8Ir4Yx6CsqUGHSHpXzoj0rZSo1A19EelOiPStlKagYCMegrLSK+0qQpSlApSlApSlApSlApSlApSlB//2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4107"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381261"/>
            <a:ext cx="4032448" cy="3300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2835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smtClean="0"/>
              <a:t>Pecha</a:t>
            </a:r>
            <a:r>
              <a:rPr lang="nl-NL" b="1" dirty="0" smtClean="0"/>
              <a:t> </a:t>
            </a:r>
            <a:r>
              <a:rPr lang="nl-NL" b="1" dirty="0" err="1" smtClean="0"/>
              <a:t>kucha</a:t>
            </a:r>
            <a:endParaRPr lang="nl-NL" b="1" dirty="0"/>
          </a:p>
        </p:txBody>
      </p:sp>
      <p:sp>
        <p:nvSpPr>
          <p:cNvPr id="3" name="Tijdelijke aanduiding voor inhoud 2"/>
          <p:cNvSpPr>
            <a:spLocks noGrp="1"/>
          </p:cNvSpPr>
          <p:nvPr>
            <p:ph idx="1"/>
          </p:nvPr>
        </p:nvSpPr>
        <p:spPr>
          <a:xfrm>
            <a:off x="467544" y="1412776"/>
            <a:ext cx="8229600" cy="5256584"/>
          </a:xfrm>
        </p:spPr>
        <p:txBody>
          <a:bodyPr>
            <a:normAutofit/>
          </a:bodyPr>
          <a:lstStyle/>
          <a:p>
            <a:pPr marL="0" indent="0">
              <a:buNone/>
            </a:pPr>
            <a:r>
              <a:rPr lang="nl-NL" sz="2100" dirty="0" smtClean="0"/>
              <a:t>Een </a:t>
            </a:r>
            <a:r>
              <a:rPr lang="nl-NL" sz="2100" dirty="0" err="1" smtClean="0"/>
              <a:t>pecha</a:t>
            </a:r>
            <a:r>
              <a:rPr lang="nl-NL" sz="2100" dirty="0" smtClean="0"/>
              <a:t> </a:t>
            </a:r>
            <a:r>
              <a:rPr lang="nl-NL" sz="2100" dirty="0" err="1" smtClean="0"/>
              <a:t>kucha</a:t>
            </a:r>
            <a:r>
              <a:rPr lang="nl-NL" sz="2100" dirty="0" smtClean="0"/>
              <a:t> is een PowerPoint presentatie die aan de volgende eisen voldoet;</a:t>
            </a:r>
          </a:p>
          <a:p>
            <a:r>
              <a:rPr lang="nl-NL" sz="2100" dirty="0" smtClean="0"/>
              <a:t>Het duurt niet langer dan 5 minuten</a:t>
            </a:r>
          </a:p>
          <a:p>
            <a:r>
              <a:rPr lang="nl-NL" sz="2100" dirty="0" smtClean="0"/>
              <a:t>Iedereen komt aan het woord </a:t>
            </a:r>
            <a:r>
              <a:rPr lang="nl-NL" sz="2100" dirty="0" smtClean="0">
                <a:sym typeface="Wingdings" panose="05000000000000000000" pitchFamily="2" charset="2"/>
              </a:rPr>
              <a:t></a:t>
            </a:r>
            <a:r>
              <a:rPr lang="nl-NL" sz="2100" dirty="0" smtClean="0"/>
              <a:t> evenveel/even vaak</a:t>
            </a:r>
          </a:p>
          <a:p>
            <a:r>
              <a:rPr lang="nl-NL" sz="2100" dirty="0" smtClean="0"/>
              <a:t>Bij je PowerPoint presentatie zitten maximaal 20 dia’s (mag minder)</a:t>
            </a:r>
          </a:p>
          <a:p>
            <a:r>
              <a:rPr lang="nl-NL" sz="2100" dirty="0" smtClean="0"/>
              <a:t>Alles wordt kort, maar volledig behandelt (probeer geen vraagtekens te creëren)</a:t>
            </a:r>
          </a:p>
          <a:p>
            <a:r>
              <a:rPr lang="nl-NL" sz="2100" dirty="0" smtClean="0"/>
              <a:t>Alles is helder en overzichtelijk (individuele opdrachten niet en persoonlijke meningen worden bij de presentatie samengevoegd en samengevat)</a:t>
            </a:r>
          </a:p>
          <a:p>
            <a:r>
              <a:rPr lang="nl-NL" sz="2100" dirty="0" smtClean="0"/>
              <a:t>Zodra de 5 minuten om zijn, word de </a:t>
            </a:r>
          </a:p>
          <a:p>
            <a:pPr marL="0" indent="0">
              <a:buNone/>
            </a:pPr>
            <a:r>
              <a:rPr lang="nl-NL" sz="2100" dirty="0" smtClean="0"/>
              <a:t>     presentatie gestopt en komt er de mogelijkheid </a:t>
            </a:r>
          </a:p>
          <a:p>
            <a:pPr marL="0" indent="0">
              <a:buNone/>
            </a:pPr>
            <a:r>
              <a:rPr lang="nl-NL" sz="2100" dirty="0"/>
              <a:t> </a:t>
            </a:r>
            <a:r>
              <a:rPr lang="nl-NL" sz="2100" dirty="0" smtClean="0"/>
              <a:t>    voor vragen (er worden dus geen vragen gesteld </a:t>
            </a:r>
          </a:p>
          <a:p>
            <a:pPr marL="0" indent="0">
              <a:buNone/>
            </a:pPr>
            <a:r>
              <a:rPr lang="nl-NL" sz="2100" dirty="0"/>
              <a:t> </a:t>
            </a:r>
            <a:r>
              <a:rPr lang="nl-NL" sz="2100" dirty="0" smtClean="0"/>
              <a:t>    tijdens de presentatie)</a:t>
            </a:r>
            <a:endParaRPr lang="nl-NL" sz="2100" dirty="0"/>
          </a:p>
        </p:txBody>
      </p:sp>
      <p:pic>
        <p:nvPicPr>
          <p:cNvPr id="3074" name="Picture 2" descr="http://www.ijburgcollege.nl/wordpress/wp-content/uploads/2012/05/presenteren.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4714875"/>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0037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mullerwenskaarten.nl/media/catalog/product/cache/1/image/5e06319eda06f020e43594a9c230972d/g/l/gl05/Loeki-de-Leeuw---asjemenou_-Jodokus-design-Muller%20wenskaarten.nl-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284984"/>
            <a:ext cx="3371850" cy="3371851"/>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nl-NL" b="1" dirty="0" smtClean="0"/>
              <a:t>Voorbeelden </a:t>
            </a:r>
            <a:endParaRPr lang="nl-NL" b="1" dirty="0"/>
          </a:p>
        </p:txBody>
      </p:sp>
      <p:sp>
        <p:nvSpPr>
          <p:cNvPr id="3" name="Tijdelijke aanduiding voor inhoud 2"/>
          <p:cNvSpPr>
            <a:spLocks noGrp="1"/>
          </p:cNvSpPr>
          <p:nvPr>
            <p:ph idx="1"/>
          </p:nvPr>
        </p:nvSpPr>
        <p:spPr/>
        <p:txBody>
          <a:bodyPr/>
          <a:lstStyle/>
          <a:p>
            <a:pPr marL="0" indent="0">
              <a:buNone/>
            </a:pPr>
            <a:r>
              <a:rPr lang="nl-NL" dirty="0" smtClean="0"/>
              <a:t>Voorbeelden van een campagne zijn:</a:t>
            </a:r>
          </a:p>
          <a:p>
            <a:r>
              <a:rPr lang="nl-NL" dirty="0" smtClean="0"/>
              <a:t>Toen Obama toespraken gaf om zijn plannen voor Amerika te vertellen voor de electie</a:t>
            </a:r>
          </a:p>
          <a:p>
            <a:r>
              <a:rPr lang="nl-NL" dirty="0" smtClean="0"/>
              <a:t>De reclames voor NIX</a:t>
            </a:r>
          </a:p>
          <a:p>
            <a:r>
              <a:rPr lang="nl-NL" dirty="0" smtClean="0"/>
              <a:t>De catchfrase van </a:t>
            </a:r>
            <a:r>
              <a:rPr lang="nl-NL" dirty="0" err="1"/>
              <a:t>L</a:t>
            </a:r>
            <a:r>
              <a:rPr lang="nl-NL" dirty="0" err="1" smtClean="0"/>
              <a:t>oeki</a:t>
            </a:r>
            <a:r>
              <a:rPr lang="nl-NL" dirty="0" smtClean="0"/>
              <a:t> de leeuw</a:t>
            </a:r>
            <a:endParaRPr lang="nl-NL" dirty="0"/>
          </a:p>
        </p:txBody>
      </p:sp>
      <p:pic>
        <p:nvPicPr>
          <p:cNvPr id="2050" name="Picture 2" descr="https://encrypted-tbn0.gstatic.com/images?q=tbn:ANd9GcQBa9m6dqCJFedoFMPJygDf6hBDB73YO4KFsFw6Nxd6Oxd-QFy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2" y="4487346"/>
            <a:ext cx="3562455" cy="2370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4593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100000">
              <a:schemeClr val="accent1">
                <a:tint val="66000"/>
                <a:satMod val="160000"/>
              </a:schemeClr>
            </a:gs>
            <a:gs pos="50000">
              <a:schemeClr val="accent1">
                <a:tint val="44500"/>
                <a:satMod val="160000"/>
              </a:schemeClr>
            </a:gs>
            <a:gs pos="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Opdrachten </a:t>
            </a:r>
            <a:endParaRPr lang="nl-NL" b="1" dirty="0"/>
          </a:p>
        </p:txBody>
      </p:sp>
      <p:sp>
        <p:nvSpPr>
          <p:cNvPr id="3" name="Tijdelijke aanduiding voor inhoud 2"/>
          <p:cNvSpPr>
            <a:spLocks noGrp="1"/>
          </p:cNvSpPr>
          <p:nvPr>
            <p:ph idx="1"/>
          </p:nvPr>
        </p:nvSpPr>
        <p:spPr>
          <a:xfrm>
            <a:off x="457200" y="1600200"/>
            <a:ext cx="8229600" cy="5141168"/>
          </a:xfrm>
        </p:spPr>
        <p:txBody>
          <a:bodyPr>
            <a:normAutofit/>
          </a:bodyPr>
          <a:lstStyle/>
          <a:p>
            <a:pPr marL="0" indent="0">
              <a:buNone/>
            </a:pPr>
            <a:r>
              <a:rPr lang="nl-NL" dirty="0" smtClean="0"/>
              <a:t>Als huiswerk voor de volgende les moeten jullie het volgende doen;</a:t>
            </a:r>
          </a:p>
          <a:p>
            <a:pPr marL="0" indent="0">
              <a:buNone/>
            </a:pPr>
            <a:endParaRPr lang="nl-NL" dirty="0" smtClean="0"/>
          </a:p>
          <a:p>
            <a:pPr>
              <a:buFontTx/>
              <a:buChar char="-"/>
            </a:pPr>
            <a:r>
              <a:rPr lang="nl-NL" dirty="0" smtClean="0"/>
              <a:t>Een campagne oprichten</a:t>
            </a:r>
          </a:p>
          <a:p>
            <a:pPr>
              <a:buFontTx/>
              <a:buChar char="-"/>
            </a:pPr>
            <a:r>
              <a:rPr lang="nl-NL" dirty="0" smtClean="0"/>
              <a:t>Deze uitvoeren</a:t>
            </a:r>
          </a:p>
          <a:p>
            <a:pPr>
              <a:buFontTx/>
              <a:buChar char="-"/>
            </a:pPr>
            <a:r>
              <a:rPr lang="nl-NL" dirty="0"/>
              <a:t>E</a:t>
            </a:r>
            <a:r>
              <a:rPr lang="nl-NL" dirty="0" smtClean="0"/>
              <a:t>en verslag van maken &amp; een </a:t>
            </a:r>
            <a:r>
              <a:rPr lang="nl-NL" dirty="0" err="1" smtClean="0"/>
              <a:t>pecha</a:t>
            </a:r>
            <a:r>
              <a:rPr lang="nl-NL" dirty="0" smtClean="0"/>
              <a:t> </a:t>
            </a:r>
            <a:r>
              <a:rPr lang="nl-NL" dirty="0" err="1" smtClean="0"/>
              <a:t>kucha</a:t>
            </a:r>
            <a:r>
              <a:rPr lang="nl-NL" dirty="0" smtClean="0"/>
              <a:t> ervan maken.</a:t>
            </a:r>
          </a:p>
          <a:p>
            <a:pPr>
              <a:buFontTx/>
              <a:buChar char="-"/>
            </a:pPr>
            <a:endParaRPr lang="nl-NL" dirty="0"/>
          </a:p>
          <a:p>
            <a:pPr marL="0" indent="0">
              <a:buNone/>
            </a:pPr>
            <a:r>
              <a:rPr lang="nl-NL" sz="2800" dirty="0" smtClean="0"/>
              <a:t>(deze PowerPoint presentatie wordt naar </a:t>
            </a:r>
            <a:r>
              <a:rPr lang="nl-NL" sz="2800" smtClean="0"/>
              <a:t>jullie gemaild)</a:t>
            </a:r>
            <a:endParaRPr lang="nl-NL" sz="2800" dirty="0"/>
          </a:p>
        </p:txBody>
      </p:sp>
    </p:spTree>
    <p:extLst>
      <p:ext uri="{BB962C8B-B14F-4D97-AF65-F5344CB8AC3E}">
        <p14:creationId xmlns:p14="http://schemas.microsoft.com/office/powerpoint/2010/main" val="393501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47000">
              <a:srgbClr val="21D6E0"/>
            </a:gs>
            <a:gs pos="100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Campagne opdracht</a:t>
            </a:r>
            <a:endParaRPr lang="nl-NL" b="1" dirty="0"/>
          </a:p>
        </p:txBody>
      </p:sp>
      <p:sp>
        <p:nvSpPr>
          <p:cNvPr id="3" name="Tijdelijke aanduiding voor inhoud 2"/>
          <p:cNvSpPr>
            <a:spLocks noGrp="1"/>
          </p:cNvSpPr>
          <p:nvPr>
            <p:ph idx="1"/>
          </p:nvPr>
        </p:nvSpPr>
        <p:spPr/>
        <p:txBody>
          <a:bodyPr>
            <a:normAutofit fontScale="92500"/>
          </a:bodyPr>
          <a:lstStyle/>
          <a:p>
            <a:r>
              <a:rPr lang="nl-NL" dirty="0" smtClean="0"/>
              <a:t>Voor het onderwerp duurzaamheid gaan jullie een campagne geven met </a:t>
            </a:r>
            <a:r>
              <a:rPr lang="nl-NL" dirty="0" err="1" smtClean="0"/>
              <a:t>social</a:t>
            </a:r>
            <a:r>
              <a:rPr lang="nl-NL" dirty="0" smtClean="0"/>
              <a:t> media.</a:t>
            </a:r>
          </a:p>
          <a:p>
            <a:r>
              <a:rPr lang="nl-NL" dirty="0" smtClean="0"/>
              <a:t>Je maakt een groepje van maximaal 4 personen en minimaal 3.</a:t>
            </a:r>
          </a:p>
          <a:p>
            <a:r>
              <a:rPr lang="nl-NL" dirty="0" smtClean="0"/>
              <a:t>Je gaat dan met je groepje iets maken in </a:t>
            </a:r>
            <a:r>
              <a:rPr lang="nl-NL" dirty="0" err="1" smtClean="0"/>
              <a:t>social</a:t>
            </a:r>
            <a:r>
              <a:rPr lang="nl-NL" dirty="0" smtClean="0"/>
              <a:t> media waarbij je jullie idee(</a:t>
            </a:r>
            <a:r>
              <a:rPr lang="nl-NL" dirty="0" err="1" smtClean="0"/>
              <a:t>ën</a:t>
            </a:r>
            <a:r>
              <a:rPr lang="nl-NL" dirty="0" smtClean="0"/>
              <a:t>) voor duurzaamheid promoten.</a:t>
            </a:r>
          </a:p>
          <a:p>
            <a:r>
              <a:rPr lang="nl-NL" dirty="0" smtClean="0"/>
              <a:t>Dit kan door bijvoorbeeld een website te maken bij ‘</a:t>
            </a:r>
            <a:r>
              <a:rPr lang="nl-NL" dirty="0" err="1" smtClean="0"/>
              <a:t>wix</a:t>
            </a:r>
            <a:r>
              <a:rPr lang="nl-NL" dirty="0" smtClean="0"/>
              <a:t>’ of een </a:t>
            </a:r>
            <a:r>
              <a:rPr lang="nl-NL" dirty="0" err="1" smtClean="0"/>
              <a:t>facebook</a:t>
            </a:r>
            <a:r>
              <a:rPr lang="nl-NL" dirty="0" smtClean="0"/>
              <a:t> pagina aan te maken.</a:t>
            </a:r>
          </a:p>
        </p:txBody>
      </p:sp>
    </p:spTree>
    <p:extLst>
      <p:ext uri="{BB962C8B-B14F-4D97-AF65-F5344CB8AC3E}">
        <p14:creationId xmlns:p14="http://schemas.microsoft.com/office/powerpoint/2010/main" val="266725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50000">
              <a:srgbClr val="21D6E0"/>
            </a:gs>
            <a:gs pos="100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908720"/>
            <a:ext cx="8229600" cy="5217443"/>
          </a:xfrm>
        </p:spPr>
        <p:txBody>
          <a:bodyPr>
            <a:normAutofit lnSpcReduction="10000"/>
          </a:bodyPr>
          <a:lstStyle/>
          <a:p>
            <a:r>
              <a:rPr lang="nl-NL" dirty="0" smtClean="0"/>
              <a:t>in 7 dagen moet er al iets online te zien zijn</a:t>
            </a:r>
          </a:p>
          <a:p>
            <a:r>
              <a:rPr lang="nl-NL" dirty="0" smtClean="0"/>
              <a:t>Nadat je jullie idee hebt geplaatst moet je het namelijk onderhouden en zien te promoten.</a:t>
            </a:r>
          </a:p>
          <a:p>
            <a:r>
              <a:rPr lang="nl-NL" dirty="0" smtClean="0"/>
              <a:t>Vergeet niet een indeling te maken wie wat doet en wanneer/hoelang.</a:t>
            </a:r>
          </a:p>
          <a:p>
            <a:endParaRPr lang="nl-NL" dirty="0"/>
          </a:p>
          <a:p>
            <a:r>
              <a:rPr lang="nl-NL" dirty="0" smtClean="0"/>
              <a:t>Bij het promoten maken jullie </a:t>
            </a:r>
            <a:r>
              <a:rPr lang="nl-NL" u="sng" dirty="0" smtClean="0"/>
              <a:t>ALLEEN</a:t>
            </a:r>
            <a:r>
              <a:rPr lang="nl-NL" dirty="0" smtClean="0"/>
              <a:t> gebruik van </a:t>
            </a:r>
            <a:r>
              <a:rPr lang="nl-NL" dirty="0" err="1" smtClean="0"/>
              <a:t>social</a:t>
            </a:r>
            <a:r>
              <a:rPr lang="nl-NL" dirty="0" smtClean="0"/>
              <a:t> media, jullie gaan </a:t>
            </a:r>
            <a:r>
              <a:rPr lang="nl-NL" u="sng" dirty="0" smtClean="0"/>
              <a:t>NIET </a:t>
            </a:r>
            <a:r>
              <a:rPr lang="nl-NL" dirty="0" smtClean="0"/>
              <a:t>de straat op en mogen </a:t>
            </a:r>
            <a:r>
              <a:rPr lang="nl-NL" u="sng" dirty="0" smtClean="0"/>
              <a:t>GEEN KOSTEN</a:t>
            </a:r>
            <a:r>
              <a:rPr lang="nl-NL" dirty="0" smtClean="0"/>
              <a:t> maken door bijvoorbeeld flyers te printen.</a:t>
            </a:r>
          </a:p>
          <a:p>
            <a:endParaRPr lang="nl-NL" dirty="0"/>
          </a:p>
        </p:txBody>
      </p:sp>
    </p:spTree>
    <p:extLst>
      <p:ext uri="{BB962C8B-B14F-4D97-AF65-F5344CB8AC3E}">
        <p14:creationId xmlns:p14="http://schemas.microsoft.com/office/powerpoint/2010/main" val="13587633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64000">
              <a:srgbClr val="9999FF"/>
            </a:gs>
            <a:gs pos="77000">
              <a:srgbClr val="2E6792"/>
            </a:gs>
            <a:gs pos="87000">
              <a:srgbClr val="3333CC"/>
            </a:gs>
            <a:gs pos="87000">
              <a:srgbClr val="1170FF"/>
            </a:gs>
            <a:gs pos="100000">
              <a:srgbClr val="006699"/>
            </a:gs>
          </a:gsLst>
          <a:lin ang="13500000" scaled="0"/>
          <a:tileRect/>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476672"/>
            <a:ext cx="8229600" cy="1296144"/>
          </a:xfrm>
        </p:spPr>
        <p:txBody>
          <a:bodyPr>
            <a:normAutofit fontScale="90000"/>
          </a:bodyPr>
          <a:lstStyle/>
          <a:p>
            <a:r>
              <a:rPr lang="nl-NL" b="1" dirty="0" smtClean="0"/>
              <a:t>Hier zijn zes stappen van een goede </a:t>
            </a:r>
            <a:r>
              <a:rPr lang="nl-NL" b="1" dirty="0" err="1" smtClean="0"/>
              <a:t>social</a:t>
            </a:r>
            <a:r>
              <a:rPr lang="nl-NL" b="1" dirty="0" smtClean="0"/>
              <a:t> media campagne</a:t>
            </a:r>
            <a:endParaRPr lang="nl-NL" b="1" dirty="0"/>
          </a:p>
        </p:txBody>
      </p:sp>
      <p:sp>
        <p:nvSpPr>
          <p:cNvPr id="3" name="Tijdelijke aanduiding voor inhoud 2"/>
          <p:cNvSpPr>
            <a:spLocks noGrp="1"/>
          </p:cNvSpPr>
          <p:nvPr>
            <p:ph idx="1"/>
          </p:nvPr>
        </p:nvSpPr>
        <p:spPr>
          <a:xfrm>
            <a:off x="467544" y="2060848"/>
            <a:ext cx="8229600" cy="4680520"/>
          </a:xfrm>
        </p:spPr>
        <p:txBody>
          <a:bodyPr>
            <a:noAutofit/>
          </a:bodyPr>
          <a:lstStyle/>
          <a:p>
            <a:pPr marL="0" lvl="0" indent="0" fontAlgn="base">
              <a:buNone/>
            </a:pPr>
            <a:r>
              <a:rPr lang="nl-NL" sz="2800" b="1" dirty="0" smtClean="0"/>
              <a:t>1. Definieer </a:t>
            </a:r>
            <a:r>
              <a:rPr lang="nl-NL" sz="2800" b="1" dirty="0"/>
              <a:t>je doel:</a:t>
            </a:r>
            <a:r>
              <a:rPr lang="nl-NL" sz="2800" dirty="0"/>
              <a:t>  Zorg dat je een duidelijk doel hebt. </a:t>
            </a:r>
            <a:r>
              <a:rPr lang="nl-NL" sz="2800" u="sng" dirty="0"/>
              <a:t>Weet welke boodschap je wilt </a:t>
            </a:r>
            <a:r>
              <a:rPr lang="nl-NL" sz="2800" u="sng" dirty="0" smtClean="0"/>
              <a:t>overbrengen.</a:t>
            </a:r>
            <a:endParaRPr lang="nl-NL" sz="2800" dirty="0"/>
          </a:p>
          <a:p>
            <a:pPr marL="0" lvl="0" indent="0" fontAlgn="base">
              <a:buNone/>
            </a:pPr>
            <a:r>
              <a:rPr lang="nl-NL" sz="2800" b="1" dirty="0" smtClean="0"/>
              <a:t>2. Vind </a:t>
            </a:r>
            <a:r>
              <a:rPr lang="nl-NL" sz="2800" b="1" dirty="0"/>
              <a:t>je doelgroep:</a:t>
            </a:r>
            <a:r>
              <a:rPr lang="nl-NL" sz="2800" dirty="0"/>
              <a:t> je moet je boodschap afstellen op je doelgroep, anders bereik je ze niet.</a:t>
            </a:r>
          </a:p>
          <a:p>
            <a:pPr marL="0" lvl="0" indent="0" fontAlgn="base">
              <a:buNone/>
            </a:pPr>
            <a:r>
              <a:rPr lang="nl-NL" sz="2800" b="1" dirty="0" smtClean="0"/>
              <a:t>3. Bepaal </a:t>
            </a:r>
            <a:r>
              <a:rPr lang="nl-NL" sz="2800" b="1" dirty="0"/>
              <a:t>welke kanalen je wilt gebruiken:</a:t>
            </a:r>
            <a:r>
              <a:rPr lang="nl-NL" sz="2800" dirty="0"/>
              <a:t> zorg dat jij bent waar je doelgroep is. </a:t>
            </a:r>
            <a:r>
              <a:rPr lang="nl-NL" sz="2800" dirty="0">
                <a:sym typeface="Wingdings"/>
              </a:rPr>
              <a:t></a:t>
            </a:r>
            <a:r>
              <a:rPr lang="nl-NL" sz="2800" dirty="0"/>
              <a:t> </a:t>
            </a:r>
            <a:r>
              <a:rPr lang="nl-NL" sz="2800" dirty="0" err="1"/>
              <a:t>social</a:t>
            </a:r>
            <a:r>
              <a:rPr lang="nl-NL" sz="2800" dirty="0"/>
              <a:t> media </a:t>
            </a:r>
            <a:r>
              <a:rPr lang="nl-NL" sz="2800" dirty="0">
                <a:sym typeface="Wingdings"/>
              </a:rPr>
              <a:t></a:t>
            </a:r>
            <a:r>
              <a:rPr lang="nl-NL" sz="2800" dirty="0"/>
              <a:t> website </a:t>
            </a:r>
            <a:r>
              <a:rPr lang="nl-NL" sz="2800" dirty="0" smtClean="0"/>
              <a:t>maken, </a:t>
            </a:r>
            <a:r>
              <a:rPr lang="nl-NL" sz="2800" dirty="0" err="1"/>
              <a:t>Facebook</a:t>
            </a:r>
            <a:r>
              <a:rPr lang="nl-NL" sz="2800" dirty="0"/>
              <a:t> </a:t>
            </a:r>
            <a:r>
              <a:rPr lang="nl-NL" sz="2800" dirty="0" smtClean="0"/>
              <a:t>pagina end.</a:t>
            </a:r>
          </a:p>
          <a:p>
            <a:pPr marL="0" lvl="0" indent="0" fontAlgn="base">
              <a:buNone/>
            </a:pPr>
            <a:r>
              <a:rPr lang="nl-NL" sz="2800" dirty="0" smtClean="0"/>
              <a:t>Je mag om aandacht te trekken ook andere kanalen gebruiken, zoals </a:t>
            </a:r>
            <a:r>
              <a:rPr lang="nl-NL" sz="2800" dirty="0" err="1" smtClean="0"/>
              <a:t>twitter</a:t>
            </a:r>
            <a:r>
              <a:rPr lang="nl-NL" sz="2800" dirty="0" smtClean="0"/>
              <a:t>, instagram end.</a:t>
            </a:r>
            <a:endParaRPr lang="nl-NL" sz="2800" dirty="0"/>
          </a:p>
        </p:txBody>
      </p:sp>
    </p:spTree>
    <p:extLst>
      <p:ext uri="{BB962C8B-B14F-4D97-AF65-F5344CB8AC3E}">
        <p14:creationId xmlns:p14="http://schemas.microsoft.com/office/powerpoint/2010/main" val="11279595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59000">
              <a:srgbClr val="9999FF"/>
            </a:gs>
            <a:gs pos="64996">
              <a:srgbClr val="6188FF"/>
            </a:gs>
            <a:gs pos="100000">
              <a:srgbClr val="2E6792"/>
            </a:gs>
            <a:gs pos="100000">
              <a:srgbClr val="3333CC"/>
            </a:gs>
            <a:gs pos="91000">
              <a:srgbClr val="1170FF"/>
            </a:gs>
            <a:gs pos="100000">
              <a:srgbClr val="006699"/>
            </a:gs>
          </a:gsLst>
          <a:lin ang="2700000" scaled="0"/>
        </a:grad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052736"/>
            <a:ext cx="8229600" cy="5073427"/>
          </a:xfrm>
        </p:spPr>
        <p:txBody>
          <a:bodyPr/>
          <a:lstStyle/>
          <a:p>
            <a:pPr marL="0" lvl="0" indent="0" fontAlgn="base">
              <a:buNone/>
            </a:pPr>
            <a:r>
              <a:rPr lang="nl-NL" sz="3300" b="1" dirty="0" smtClean="0"/>
              <a:t>4. Zet een </a:t>
            </a:r>
            <a:r>
              <a:rPr lang="nl-NL" sz="3300" b="1" dirty="0" err="1" smtClean="0"/>
              <a:t>contententie</a:t>
            </a:r>
            <a:r>
              <a:rPr lang="nl-NL" sz="3300" b="1" dirty="0" smtClean="0"/>
              <a:t> strategie op:</a:t>
            </a:r>
            <a:r>
              <a:rPr lang="nl-NL" sz="3300" dirty="0" smtClean="0"/>
              <a:t> maak een toekomst plan, wat je later nog kan bereiken met je </a:t>
            </a:r>
            <a:r>
              <a:rPr lang="nl-NL" sz="3300" dirty="0" err="1" smtClean="0"/>
              <a:t>facebook</a:t>
            </a:r>
            <a:r>
              <a:rPr lang="nl-NL" sz="3300" dirty="0" smtClean="0"/>
              <a:t> pagina/site. </a:t>
            </a:r>
          </a:p>
          <a:p>
            <a:pPr marL="0" lvl="0" indent="0" fontAlgn="base">
              <a:buNone/>
            </a:pPr>
            <a:r>
              <a:rPr lang="nl-NL" sz="3300" b="1" dirty="0" smtClean="0"/>
              <a:t>5. Luister en reageer:</a:t>
            </a:r>
            <a:r>
              <a:rPr lang="nl-NL" sz="3300" dirty="0" smtClean="0"/>
              <a:t> </a:t>
            </a:r>
            <a:r>
              <a:rPr lang="nl-NL" sz="3300" dirty="0" err="1" smtClean="0"/>
              <a:t>social</a:t>
            </a:r>
            <a:r>
              <a:rPr lang="nl-NL" sz="3300" dirty="0" smtClean="0"/>
              <a:t> media is dynamisch. Zorg dat je luistert en reageert op je publiek.</a:t>
            </a:r>
          </a:p>
          <a:p>
            <a:pPr marL="0" indent="0" fontAlgn="base">
              <a:buNone/>
            </a:pPr>
            <a:r>
              <a:rPr lang="nl-NL" sz="3300" b="1" dirty="0" smtClean="0"/>
              <a:t>6. Monitor, meet en verbeter:</a:t>
            </a:r>
            <a:r>
              <a:rPr lang="nl-NL" sz="3300" dirty="0" smtClean="0"/>
              <a:t> monitor en meet je resultaten om te leren wat er goed gaat en wat er verbeterd kan worden.</a:t>
            </a:r>
          </a:p>
          <a:p>
            <a:pPr marL="0" lvl="0" indent="0" fontAlgn="base">
              <a:buNone/>
            </a:pPr>
            <a:endParaRPr lang="nl-NL" dirty="0"/>
          </a:p>
        </p:txBody>
      </p:sp>
    </p:spTree>
    <p:extLst>
      <p:ext uri="{BB962C8B-B14F-4D97-AF65-F5344CB8AC3E}">
        <p14:creationId xmlns:p14="http://schemas.microsoft.com/office/powerpoint/2010/main" val="620082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64000">
              <a:srgbClr val="9999FF"/>
            </a:gs>
            <a:gs pos="77000">
              <a:srgbClr val="2E6792"/>
            </a:gs>
            <a:gs pos="87000">
              <a:srgbClr val="3333CC"/>
            </a:gs>
            <a:gs pos="87000">
              <a:srgbClr val="1170FF"/>
            </a:gs>
            <a:gs pos="100000">
              <a:srgbClr val="006699"/>
            </a:gs>
          </a:gsLst>
          <a:lin ang="13500000" scaled="0"/>
        </a:grad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908720"/>
            <a:ext cx="8229600" cy="5616624"/>
          </a:xfrm>
        </p:spPr>
        <p:txBody>
          <a:bodyPr>
            <a:normAutofit fontScale="85000" lnSpcReduction="20000"/>
          </a:bodyPr>
          <a:lstStyle/>
          <a:p>
            <a:pPr marL="0" indent="0" fontAlgn="base">
              <a:buNone/>
            </a:pPr>
            <a:r>
              <a:rPr lang="nl-NL" b="1" dirty="0" smtClean="0"/>
              <a:t>Vergeet niet!</a:t>
            </a:r>
            <a:r>
              <a:rPr lang="nl-NL" dirty="0" smtClean="0"/>
              <a:t/>
            </a:r>
            <a:br>
              <a:rPr lang="nl-NL" dirty="0" smtClean="0"/>
            </a:br>
            <a:r>
              <a:rPr lang="nl-NL" dirty="0" err="1" smtClean="0"/>
              <a:t>Social</a:t>
            </a:r>
            <a:r>
              <a:rPr lang="nl-NL" dirty="0" smtClean="0"/>
              <a:t> media is niet slechts een ander advertentiekanaal, </a:t>
            </a:r>
            <a:r>
              <a:rPr lang="nl-NL" dirty="0" err="1" smtClean="0"/>
              <a:t>Social</a:t>
            </a:r>
            <a:r>
              <a:rPr lang="nl-NL" dirty="0" smtClean="0"/>
              <a:t> media is een sociaal kanaal voor een tweezijdige dialoog, waar jij er bent voor jouw doelgroep.</a:t>
            </a:r>
          </a:p>
          <a:p>
            <a:pPr marL="0" indent="0" fontAlgn="base">
              <a:buNone/>
            </a:pPr>
            <a:r>
              <a:rPr lang="nl-NL" dirty="0" smtClean="0"/>
              <a:t> </a:t>
            </a:r>
          </a:p>
          <a:p>
            <a:pPr marL="0" indent="0" fontAlgn="base">
              <a:buNone/>
            </a:pPr>
            <a:r>
              <a:rPr lang="nl-NL" b="1" dirty="0" smtClean="0"/>
              <a:t>Inspiratie nodig?</a:t>
            </a:r>
            <a:endParaRPr lang="nl-NL" dirty="0" smtClean="0"/>
          </a:p>
          <a:p>
            <a:pPr marL="0" indent="0" fontAlgn="base">
              <a:buNone/>
            </a:pPr>
            <a:r>
              <a:rPr lang="nl-NL" dirty="0" smtClean="0"/>
              <a:t>Dit zijn een paar praktijk voorbeelden die je inspiratie kunnen geven voor je eigen </a:t>
            </a:r>
            <a:r>
              <a:rPr lang="nl-NL" dirty="0" err="1" smtClean="0"/>
              <a:t>social</a:t>
            </a:r>
            <a:r>
              <a:rPr lang="nl-NL" dirty="0" smtClean="0"/>
              <a:t> media campagne, maar bedenk wel; ‘beter goed gejat dan slecht bedacht’ gaat </a:t>
            </a:r>
            <a:r>
              <a:rPr lang="nl-NL" u="sng" dirty="0" smtClean="0"/>
              <a:t>niet</a:t>
            </a:r>
            <a:r>
              <a:rPr lang="nl-NL" dirty="0" smtClean="0"/>
              <a:t> altijd op. Het is belangrijk om vooral je eigen identiteit naar voren te laten komen in je campagne.</a:t>
            </a:r>
          </a:p>
          <a:p>
            <a:pPr marL="0" indent="0" fontAlgn="base">
              <a:buNone/>
            </a:pPr>
            <a:r>
              <a:rPr lang="nl-NL" dirty="0" smtClean="0"/>
              <a:t>Je wilt </a:t>
            </a:r>
            <a:r>
              <a:rPr lang="nl-NL" u="sng" dirty="0" smtClean="0"/>
              <a:t>opvallen</a:t>
            </a:r>
            <a:r>
              <a:rPr lang="nl-NL" dirty="0" smtClean="0"/>
              <a:t>.</a:t>
            </a:r>
          </a:p>
          <a:p>
            <a:pPr lvl="0" fontAlgn="base"/>
            <a:r>
              <a:rPr lang="nl-NL" dirty="0" smtClean="0"/>
              <a:t>‘</a:t>
            </a:r>
            <a:r>
              <a:rPr lang="nl-NL" dirty="0" err="1" smtClean="0"/>
              <a:t>dumb</a:t>
            </a:r>
            <a:r>
              <a:rPr lang="nl-NL" dirty="0" smtClean="0"/>
              <a:t> </a:t>
            </a:r>
            <a:r>
              <a:rPr lang="nl-NL" dirty="0" err="1" smtClean="0"/>
              <a:t>ways</a:t>
            </a:r>
            <a:r>
              <a:rPr lang="nl-NL" dirty="0" smtClean="0"/>
              <a:t> </a:t>
            </a:r>
            <a:r>
              <a:rPr lang="nl-NL" dirty="0" err="1" smtClean="0"/>
              <a:t>to</a:t>
            </a:r>
            <a:r>
              <a:rPr lang="nl-NL" dirty="0" smtClean="0"/>
              <a:t> die’ van de NS</a:t>
            </a:r>
          </a:p>
          <a:p>
            <a:pPr lvl="0" fontAlgn="base"/>
            <a:r>
              <a:rPr lang="nl-NL" dirty="0" smtClean="0"/>
              <a:t>De ‘</a:t>
            </a:r>
            <a:r>
              <a:rPr lang="nl-NL" dirty="0" err="1" smtClean="0"/>
              <a:t>pietitie</a:t>
            </a:r>
            <a:r>
              <a:rPr lang="nl-NL" dirty="0" smtClean="0"/>
              <a:t>’ voor Sinterklaas</a:t>
            </a:r>
          </a:p>
        </p:txBody>
      </p:sp>
    </p:spTree>
    <p:extLst>
      <p:ext uri="{BB962C8B-B14F-4D97-AF65-F5344CB8AC3E}">
        <p14:creationId xmlns:p14="http://schemas.microsoft.com/office/powerpoint/2010/main" val="3602146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3500000" scaled="0"/>
          <a:tileRect/>
        </a:gra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De </a:t>
            </a:r>
            <a:r>
              <a:rPr lang="nl-NL" b="1" dirty="0"/>
              <a:t>8 bouwstenen voor een goede </a:t>
            </a:r>
            <a:r>
              <a:rPr lang="nl-NL" b="1" dirty="0" smtClean="0"/>
              <a:t>campagne</a:t>
            </a:r>
            <a:endParaRPr lang="nl-NL" dirty="0"/>
          </a:p>
        </p:txBody>
      </p:sp>
      <p:sp>
        <p:nvSpPr>
          <p:cNvPr id="3" name="Tijdelijke aanduiding voor inhoud 2"/>
          <p:cNvSpPr>
            <a:spLocks noGrp="1"/>
          </p:cNvSpPr>
          <p:nvPr>
            <p:ph idx="1"/>
          </p:nvPr>
        </p:nvSpPr>
        <p:spPr>
          <a:xfrm>
            <a:off x="457200" y="1844824"/>
            <a:ext cx="8229600" cy="4752528"/>
          </a:xfrm>
        </p:spPr>
        <p:txBody>
          <a:bodyPr>
            <a:noAutofit/>
          </a:bodyPr>
          <a:lstStyle/>
          <a:p>
            <a:r>
              <a:rPr lang="nl-NL" sz="1900" b="1" dirty="0"/>
              <a:t>Bouwsteen 1: Waarom</a:t>
            </a:r>
            <a:r>
              <a:rPr lang="nl-NL" sz="1900" dirty="0"/>
              <a:t/>
            </a:r>
            <a:br>
              <a:rPr lang="nl-NL" sz="1900" dirty="0"/>
            </a:br>
            <a:r>
              <a:rPr lang="nl-NL" sz="1900" i="1" dirty="0"/>
              <a:t>Wat is de boodschap achter jou onderneming?</a:t>
            </a:r>
            <a:br>
              <a:rPr lang="nl-NL" sz="1900" i="1" dirty="0"/>
            </a:br>
            <a:r>
              <a:rPr lang="nl-NL" sz="1900" dirty="0"/>
              <a:t>Presenteer daarom het waarom van het project zo helder, natuurgetrouw en aansprekend mogelijk.</a:t>
            </a:r>
          </a:p>
          <a:p>
            <a:r>
              <a:rPr lang="nl-NL" sz="1900" b="1" dirty="0"/>
              <a:t>Bouwsteen 2: Project</a:t>
            </a:r>
            <a:r>
              <a:rPr lang="nl-NL" sz="1900" dirty="0"/>
              <a:t/>
            </a:r>
            <a:br>
              <a:rPr lang="nl-NL" sz="1900" dirty="0"/>
            </a:br>
            <a:r>
              <a:rPr lang="nl-NL" sz="1900" i="1" dirty="0"/>
              <a:t>Wat is je doel/ wat wil je bereiken door het maken/geven van deze campagne?</a:t>
            </a:r>
            <a:r>
              <a:rPr lang="nl-NL" sz="1900" dirty="0"/>
              <a:t/>
            </a:r>
            <a:br>
              <a:rPr lang="nl-NL" sz="1900" dirty="0"/>
            </a:br>
            <a:r>
              <a:rPr lang="nl-NL" sz="1900" dirty="0"/>
              <a:t>Wil je bezoekers alleen informeren, of wil je ze inspireren, actie laten ondernemen of iets anders. Misschien een combinatie van meerdere doelen.</a:t>
            </a:r>
          </a:p>
          <a:p>
            <a:r>
              <a:rPr lang="nl-NL" sz="1900" b="1" dirty="0"/>
              <a:t>Bouwsteen 3: Propositie</a:t>
            </a:r>
            <a:r>
              <a:rPr lang="nl-NL" sz="1900" dirty="0"/>
              <a:t/>
            </a:r>
            <a:br>
              <a:rPr lang="nl-NL" sz="1900" dirty="0"/>
            </a:br>
            <a:r>
              <a:rPr lang="nl-NL" sz="1900" i="1" dirty="0"/>
              <a:t>Wat laat je het publiek zien? (Wat geef je het publiek?)</a:t>
            </a:r>
            <a:r>
              <a:rPr lang="nl-NL" sz="1900" dirty="0"/>
              <a:t/>
            </a:r>
            <a:br>
              <a:rPr lang="nl-NL" sz="1900" dirty="0"/>
            </a:br>
            <a:r>
              <a:rPr lang="nl-NL" sz="1900" dirty="0"/>
              <a:t>Laat zien waarom je het doet, wat je doel is en wat je kunt bereiken met z’n allen. </a:t>
            </a:r>
            <a:br>
              <a:rPr lang="nl-NL" sz="1900" dirty="0"/>
            </a:br>
            <a:r>
              <a:rPr lang="nl-NL" sz="1900" dirty="0"/>
              <a:t>Publiek is gevoelig voor persoonlijkheid, geef het een karakter, onpersoonlijke campagnes slagen zelden! (krijgen vaak zelfs helemaal geen aandacht</a:t>
            </a:r>
            <a:r>
              <a:rPr lang="nl-NL" sz="1900" dirty="0" smtClean="0"/>
              <a:t>)</a:t>
            </a:r>
            <a:endParaRPr lang="nl-NL" sz="1900" dirty="0"/>
          </a:p>
        </p:txBody>
      </p:sp>
    </p:spTree>
    <p:extLst>
      <p:ext uri="{BB962C8B-B14F-4D97-AF65-F5344CB8AC3E}">
        <p14:creationId xmlns:p14="http://schemas.microsoft.com/office/powerpoint/2010/main" val="4159616"/>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1628</TotalTime>
  <Words>415</Words>
  <Application>Microsoft Office PowerPoint</Application>
  <PresentationFormat>Diavoorstelling (4:3)</PresentationFormat>
  <Paragraphs>72</Paragraphs>
  <Slides>13</Slides>
  <Notes>1</Notes>
  <HiddenSlides>0</HiddenSlides>
  <MMClips>0</MMClips>
  <ScaleCrop>false</ScaleCrop>
  <HeadingPairs>
    <vt:vector size="4" baseType="variant">
      <vt:variant>
        <vt:lpstr>Thema</vt:lpstr>
      </vt:variant>
      <vt:variant>
        <vt:i4>1</vt:i4>
      </vt:variant>
      <vt:variant>
        <vt:lpstr>Diatitels</vt:lpstr>
      </vt:variant>
      <vt:variant>
        <vt:i4>13</vt:i4>
      </vt:variant>
    </vt:vector>
  </HeadingPairs>
  <TitlesOfParts>
    <vt:vector size="14" baseType="lpstr">
      <vt:lpstr>Kantoorthema</vt:lpstr>
      <vt:lpstr>Wat is een campagne?</vt:lpstr>
      <vt:lpstr>Voorbeelden </vt:lpstr>
      <vt:lpstr>Opdrachten </vt:lpstr>
      <vt:lpstr>Campagne opdracht</vt:lpstr>
      <vt:lpstr>PowerPoint-presentatie</vt:lpstr>
      <vt:lpstr>Hier zijn zes stappen van een goede social media campagne</vt:lpstr>
      <vt:lpstr>PowerPoint-presentatie</vt:lpstr>
      <vt:lpstr>PowerPoint-presentatie</vt:lpstr>
      <vt:lpstr>De 8 bouwstenen voor een goede campagne</vt:lpstr>
      <vt:lpstr>PowerPoint-presentatie</vt:lpstr>
      <vt:lpstr>PowerPoint-presentatie</vt:lpstr>
      <vt:lpstr>Verslag </vt:lpstr>
      <vt:lpstr>Pecha kucha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 is een campagne</dc:title>
  <dc:creator>Peter</dc:creator>
  <cp:lastModifiedBy>Thijs Klarenaar</cp:lastModifiedBy>
  <cp:revision>28</cp:revision>
  <dcterms:created xsi:type="dcterms:W3CDTF">2014-01-16T09:38:40Z</dcterms:created>
  <dcterms:modified xsi:type="dcterms:W3CDTF">2014-03-14T17:43:19Z</dcterms:modified>
</cp:coreProperties>
</file>